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56" r:id="rId2"/>
    <p:sldId id="260" r:id="rId3"/>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4660"/>
  </p:normalViewPr>
  <p:slideViewPr>
    <p:cSldViewPr snapToGrid="0" snapToObjects="1">
      <p:cViewPr>
        <p:scale>
          <a:sx n="100" d="100"/>
          <a:sy n="100" d="100"/>
        </p:scale>
        <p:origin x="-480" y="-3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632E1C-A268-4D4E-A9E5-DBA2ED055856}" type="datetimeFigureOut">
              <a:rPr kumimoji="1" lang="ja-JP" altLang="en-US" smtClean="0"/>
              <a:t>2019/9/15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6A7099-CA3E-7848-832F-6BB3A8512DA4}" type="slidenum">
              <a:rPr kumimoji="1" lang="ja-JP" altLang="en-US" smtClean="0"/>
              <a:t>‹#›</a:t>
            </a:fld>
            <a:endParaRPr kumimoji="1" lang="ja-JP" altLang="en-US"/>
          </a:p>
        </p:txBody>
      </p:sp>
    </p:spTree>
    <p:extLst>
      <p:ext uri="{BB962C8B-B14F-4D97-AF65-F5344CB8AC3E}">
        <p14:creationId xmlns:p14="http://schemas.microsoft.com/office/powerpoint/2010/main" val="1616385884"/>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06A7099-CA3E-7848-832F-6BB3A8512DA4}" type="slidenum">
              <a:rPr kumimoji="1" lang="ja-JP" altLang="en-US" smtClean="0"/>
              <a:t>1</a:t>
            </a:fld>
            <a:endParaRPr kumimoji="1" lang="ja-JP" altLang="en-US"/>
          </a:p>
        </p:txBody>
      </p:sp>
    </p:spTree>
    <p:extLst>
      <p:ext uri="{BB962C8B-B14F-4D97-AF65-F5344CB8AC3E}">
        <p14:creationId xmlns:p14="http://schemas.microsoft.com/office/powerpoint/2010/main" val="3159807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C96F296-E9A6-C545-9DCC-A6380C5E0AB2}" type="datetimeFigureOut">
              <a:rPr kumimoji="1" lang="ja-JP" altLang="en-US" smtClean="0"/>
              <a:t>2019/9/15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69BD72-5FDE-A547-8AF6-F99790A805E1}" type="slidenum">
              <a:rPr kumimoji="1" lang="ja-JP" altLang="en-US" smtClean="0"/>
              <a:t>‹#›</a:t>
            </a:fld>
            <a:endParaRPr kumimoji="1" lang="ja-JP" altLang="en-US"/>
          </a:p>
        </p:txBody>
      </p:sp>
    </p:spTree>
    <p:extLst>
      <p:ext uri="{BB962C8B-B14F-4D97-AF65-F5344CB8AC3E}">
        <p14:creationId xmlns:p14="http://schemas.microsoft.com/office/powerpoint/2010/main" val="2877910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C96F296-E9A6-C545-9DCC-A6380C5E0AB2}" type="datetimeFigureOut">
              <a:rPr kumimoji="1" lang="ja-JP" altLang="en-US" smtClean="0"/>
              <a:t>2019/9/15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69BD72-5FDE-A547-8AF6-F99790A805E1}" type="slidenum">
              <a:rPr kumimoji="1" lang="ja-JP" altLang="en-US" smtClean="0"/>
              <a:t>‹#›</a:t>
            </a:fld>
            <a:endParaRPr kumimoji="1" lang="ja-JP" altLang="en-US"/>
          </a:p>
        </p:txBody>
      </p:sp>
    </p:spTree>
    <p:extLst>
      <p:ext uri="{BB962C8B-B14F-4D97-AF65-F5344CB8AC3E}">
        <p14:creationId xmlns:p14="http://schemas.microsoft.com/office/powerpoint/2010/main" val="2825547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C96F296-E9A6-C545-9DCC-A6380C5E0AB2}" type="datetimeFigureOut">
              <a:rPr kumimoji="1" lang="ja-JP" altLang="en-US" smtClean="0"/>
              <a:t>2019/9/15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69BD72-5FDE-A547-8AF6-F99790A805E1}" type="slidenum">
              <a:rPr kumimoji="1" lang="ja-JP" altLang="en-US" smtClean="0"/>
              <a:t>‹#›</a:t>
            </a:fld>
            <a:endParaRPr kumimoji="1" lang="ja-JP" altLang="en-US"/>
          </a:p>
        </p:txBody>
      </p:sp>
    </p:spTree>
    <p:extLst>
      <p:ext uri="{BB962C8B-B14F-4D97-AF65-F5344CB8AC3E}">
        <p14:creationId xmlns:p14="http://schemas.microsoft.com/office/powerpoint/2010/main" val="1410807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C96F296-E9A6-C545-9DCC-A6380C5E0AB2}" type="datetimeFigureOut">
              <a:rPr kumimoji="1" lang="ja-JP" altLang="en-US" smtClean="0"/>
              <a:t>2019/9/15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69BD72-5FDE-A547-8AF6-F99790A805E1}" type="slidenum">
              <a:rPr kumimoji="1" lang="ja-JP" altLang="en-US" smtClean="0"/>
              <a:t>‹#›</a:t>
            </a:fld>
            <a:endParaRPr kumimoji="1" lang="ja-JP" altLang="en-US"/>
          </a:p>
        </p:txBody>
      </p:sp>
    </p:spTree>
    <p:extLst>
      <p:ext uri="{BB962C8B-B14F-4D97-AF65-F5344CB8AC3E}">
        <p14:creationId xmlns:p14="http://schemas.microsoft.com/office/powerpoint/2010/main" val="2840146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C96F296-E9A6-C545-9DCC-A6380C5E0AB2}" type="datetimeFigureOut">
              <a:rPr kumimoji="1" lang="ja-JP" altLang="en-US" smtClean="0"/>
              <a:t>2019/9/15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69BD72-5FDE-A547-8AF6-F99790A805E1}" type="slidenum">
              <a:rPr kumimoji="1" lang="ja-JP" altLang="en-US" smtClean="0"/>
              <a:t>‹#›</a:t>
            </a:fld>
            <a:endParaRPr kumimoji="1" lang="ja-JP" altLang="en-US"/>
          </a:p>
        </p:txBody>
      </p:sp>
    </p:spTree>
    <p:extLst>
      <p:ext uri="{BB962C8B-B14F-4D97-AF65-F5344CB8AC3E}">
        <p14:creationId xmlns:p14="http://schemas.microsoft.com/office/powerpoint/2010/main" val="1201975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C96F296-E9A6-C545-9DCC-A6380C5E0AB2}" type="datetimeFigureOut">
              <a:rPr kumimoji="1" lang="ja-JP" altLang="en-US" smtClean="0"/>
              <a:t>2019/9/15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769BD72-5FDE-A547-8AF6-F99790A805E1}" type="slidenum">
              <a:rPr kumimoji="1" lang="ja-JP" altLang="en-US" smtClean="0"/>
              <a:t>‹#›</a:t>
            </a:fld>
            <a:endParaRPr kumimoji="1" lang="ja-JP" altLang="en-US"/>
          </a:p>
        </p:txBody>
      </p:sp>
    </p:spTree>
    <p:extLst>
      <p:ext uri="{BB962C8B-B14F-4D97-AF65-F5344CB8AC3E}">
        <p14:creationId xmlns:p14="http://schemas.microsoft.com/office/powerpoint/2010/main" val="2933960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C96F296-E9A6-C545-9DCC-A6380C5E0AB2}" type="datetimeFigureOut">
              <a:rPr kumimoji="1" lang="ja-JP" altLang="en-US" smtClean="0"/>
              <a:t>2019/9/15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769BD72-5FDE-A547-8AF6-F99790A805E1}" type="slidenum">
              <a:rPr kumimoji="1" lang="ja-JP" altLang="en-US" smtClean="0"/>
              <a:t>‹#›</a:t>
            </a:fld>
            <a:endParaRPr kumimoji="1" lang="ja-JP" altLang="en-US"/>
          </a:p>
        </p:txBody>
      </p:sp>
    </p:spTree>
    <p:extLst>
      <p:ext uri="{BB962C8B-B14F-4D97-AF65-F5344CB8AC3E}">
        <p14:creationId xmlns:p14="http://schemas.microsoft.com/office/powerpoint/2010/main" val="2665056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C96F296-E9A6-C545-9DCC-A6380C5E0AB2}" type="datetimeFigureOut">
              <a:rPr kumimoji="1" lang="ja-JP" altLang="en-US" smtClean="0"/>
              <a:t>2019/9/15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769BD72-5FDE-A547-8AF6-F99790A805E1}" type="slidenum">
              <a:rPr kumimoji="1" lang="ja-JP" altLang="en-US" smtClean="0"/>
              <a:t>‹#›</a:t>
            </a:fld>
            <a:endParaRPr kumimoji="1" lang="ja-JP" altLang="en-US"/>
          </a:p>
        </p:txBody>
      </p:sp>
    </p:spTree>
    <p:extLst>
      <p:ext uri="{BB962C8B-B14F-4D97-AF65-F5344CB8AC3E}">
        <p14:creationId xmlns:p14="http://schemas.microsoft.com/office/powerpoint/2010/main" val="3298834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C96F296-E9A6-C545-9DCC-A6380C5E0AB2}" type="datetimeFigureOut">
              <a:rPr kumimoji="1" lang="ja-JP" altLang="en-US" smtClean="0"/>
              <a:t>2019/9/15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769BD72-5FDE-A547-8AF6-F99790A805E1}" type="slidenum">
              <a:rPr kumimoji="1" lang="ja-JP" altLang="en-US" smtClean="0"/>
              <a:t>‹#›</a:t>
            </a:fld>
            <a:endParaRPr kumimoji="1" lang="ja-JP" altLang="en-US"/>
          </a:p>
        </p:txBody>
      </p:sp>
    </p:spTree>
    <p:extLst>
      <p:ext uri="{BB962C8B-B14F-4D97-AF65-F5344CB8AC3E}">
        <p14:creationId xmlns:p14="http://schemas.microsoft.com/office/powerpoint/2010/main" val="3371365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C96F296-E9A6-C545-9DCC-A6380C5E0AB2}" type="datetimeFigureOut">
              <a:rPr kumimoji="1" lang="ja-JP" altLang="en-US" smtClean="0"/>
              <a:t>2019/9/15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769BD72-5FDE-A547-8AF6-F99790A805E1}" type="slidenum">
              <a:rPr kumimoji="1" lang="ja-JP" altLang="en-US" smtClean="0"/>
              <a:t>‹#›</a:t>
            </a:fld>
            <a:endParaRPr kumimoji="1" lang="ja-JP" altLang="en-US"/>
          </a:p>
        </p:txBody>
      </p:sp>
    </p:spTree>
    <p:extLst>
      <p:ext uri="{BB962C8B-B14F-4D97-AF65-F5344CB8AC3E}">
        <p14:creationId xmlns:p14="http://schemas.microsoft.com/office/powerpoint/2010/main" val="2991810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C96F296-E9A6-C545-9DCC-A6380C5E0AB2}" type="datetimeFigureOut">
              <a:rPr kumimoji="1" lang="ja-JP" altLang="en-US" smtClean="0"/>
              <a:t>2019/9/15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769BD72-5FDE-A547-8AF6-F99790A805E1}" type="slidenum">
              <a:rPr kumimoji="1" lang="ja-JP" altLang="en-US" smtClean="0"/>
              <a:t>‹#›</a:t>
            </a:fld>
            <a:endParaRPr kumimoji="1" lang="ja-JP" altLang="en-US"/>
          </a:p>
        </p:txBody>
      </p:sp>
    </p:spTree>
    <p:extLst>
      <p:ext uri="{BB962C8B-B14F-4D97-AF65-F5344CB8AC3E}">
        <p14:creationId xmlns:p14="http://schemas.microsoft.com/office/powerpoint/2010/main" val="1157280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96F296-E9A6-C545-9DCC-A6380C5E0AB2}" type="datetimeFigureOut">
              <a:rPr kumimoji="1" lang="ja-JP" altLang="en-US" smtClean="0"/>
              <a:t>2019/9/15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69BD72-5FDE-A547-8AF6-F99790A805E1}" type="slidenum">
              <a:rPr kumimoji="1" lang="ja-JP" altLang="en-US" smtClean="0"/>
              <a:t>‹#›</a:t>
            </a:fld>
            <a:endParaRPr kumimoji="1" lang="ja-JP" altLang="en-US"/>
          </a:p>
        </p:txBody>
      </p:sp>
    </p:spTree>
    <p:extLst>
      <p:ext uri="{BB962C8B-B14F-4D97-AF65-F5344CB8AC3E}">
        <p14:creationId xmlns:p14="http://schemas.microsoft.com/office/powerpoint/2010/main" val="1131589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image" Target="../media/image14.JPG"/><Relationship Id="rId4" Type="http://schemas.openxmlformats.org/officeDocument/2006/relationships/image" Target="../media/image8.JPG"/><Relationship Id="rId9"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IMG_7072.JPG"/>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6154149" y="-11552"/>
            <a:ext cx="3009569" cy="6858000"/>
          </a:xfrm>
          <a:prstGeom prst="rect">
            <a:avLst/>
          </a:prstGeom>
        </p:spPr>
      </p:pic>
      <p:pic>
        <p:nvPicPr>
          <p:cNvPr id="4" name="図 3" descr="c9e508cb4a1c38a1dd4e98a4bcbf7d6c-576x1024.jpg"/>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0" y="16020"/>
            <a:ext cx="3141579" cy="6735300"/>
          </a:xfrm>
          <a:prstGeom prst="rect">
            <a:avLst/>
          </a:prstGeom>
          <a:ln>
            <a:noFill/>
          </a:ln>
          <a:effectLst>
            <a:softEdge rad="112500"/>
          </a:effectLst>
        </p:spPr>
      </p:pic>
      <p:sp>
        <p:nvSpPr>
          <p:cNvPr id="9" name="テキスト ボックス 8"/>
          <p:cNvSpPr txBox="1"/>
          <p:nvPr/>
        </p:nvSpPr>
        <p:spPr>
          <a:xfrm>
            <a:off x="3181685" y="500729"/>
            <a:ext cx="2874211" cy="830997"/>
          </a:xfrm>
          <a:prstGeom prst="rect">
            <a:avLst/>
          </a:prstGeom>
          <a:ln>
            <a:solidFill>
              <a:srgbClr val="00009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en-US" sz="1200" b="1" dirty="0">
                <a:latin typeface="Apple Symbols"/>
                <a:cs typeface="Apple Symbols"/>
              </a:rPr>
              <a:t>Business hours</a:t>
            </a:r>
            <a:r>
              <a:rPr lang="en-US" altLang="ja-JP" sz="1200" b="1" dirty="0">
                <a:latin typeface="Apple Symbols"/>
                <a:cs typeface="Apple Symbols"/>
              </a:rPr>
              <a:t> : 10:00〜16:00 </a:t>
            </a:r>
          </a:p>
          <a:p>
            <a:r>
              <a:rPr lang="en-US" altLang="en-US" sz="1200" b="1" dirty="0">
                <a:latin typeface="Apple Symbols"/>
                <a:cs typeface="Apple Symbols"/>
              </a:rPr>
              <a:t>Closed day </a:t>
            </a:r>
            <a:r>
              <a:rPr lang="en-US" altLang="ja-JP" sz="1200" b="1" dirty="0">
                <a:latin typeface="Apple Symbols"/>
                <a:cs typeface="Apple Symbols"/>
              </a:rPr>
              <a:t>: </a:t>
            </a:r>
            <a:r>
              <a:rPr lang="en-US" altLang="en-US" sz="1200" b="1" dirty="0">
                <a:latin typeface="Apple Symbols"/>
                <a:cs typeface="Apple Symbols"/>
              </a:rPr>
              <a:t>Tuesday</a:t>
            </a:r>
          </a:p>
          <a:p>
            <a:r>
              <a:rPr lang="en-US" altLang="en-US" sz="1200" b="1" dirty="0">
                <a:latin typeface="Apple Symbols"/>
                <a:cs typeface="Apple Symbols"/>
              </a:rPr>
              <a:t>               During the New Year holidays</a:t>
            </a:r>
            <a:endParaRPr lang="en-US" altLang="ja-JP" sz="1200" b="1" dirty="0">
              <a:latin typeface="Apple Symbols"/>
              <a:cs typeface="Apple Symbols"/>
            </a:endParaRPr>
          </a:p>
          <a:p>
            <a:r>
              <a:rPr lang="en-US" altLang="en-US" sz="1200" b="1" dirty="0">
                <a:latin typeface="Apple Symbols"/>
                <a:cs typeface="Apple Symbols"/>
              </a:rPr>
              <a:t>Admission fee</a:t>
            </a:r>
            <a:r>
              <a:rPr lang="en-US" altLang="ja-JP" sz="1200" b="1" dirty="0">
                <a:latin typeface="Apple Symbols"/>
                <a:cs typeface="Apple Symbols"/>
              </a:rPr>
              <a:t> : </a:t>
            </a:r>
            <a:r>
              <a:rPr lang="en-US" altLang="en-US" sz="900" b="1" dirty="0">
                <a:latin typeface="Apple Symbols"/>
                <a:cs typeface="Apple Symbols"/>
              </a:rPr>
              <a:t> </a:t>
            </a:r>
            <a:r>
              <a:rPr lang="en-US" altLang="en-US" sz="1200" b="1" dirty="0">
                <a:latin typeface="Apple Symbols"/>
                <a:cs typeface="Apple Symbols"/>
              </a:rPr>
              <a:t>Adult</a:t>
            </a:r>
            <a:r>
              <a:rPr lang="en-US" altLang="en-US" sz="900" b="1" dirty="0">
                <a:latin typeface="Apple Symbols"/>
                <a:cs typeface="Apple Symbols"/>
              </a:rPr>
              <a:t> </a:t>
            </a:r>
            <a:r>
              <a:rPr lang="en-US" altLang="ja-JP" sz="1200" b="1" dirty="0">
                <a:latin typeface="Apple Symbols"/>
                <a:cs typeface="Apple Symbols"/>
              </a:rPr>
              <a:t>¥150</a:t>
            </a:r>
          </a:p>
        </p:txBody>
      </p:sp>
      <p:sp>
        <p:nvSpPr>
          <p:cNvPr id="13" name="テキスト ボックス 12"/>
          <p:cNvSpPr txBox="1"/>
          <p:nvPr/>
        </p:nvSpPr>
        <p:spPr>
          <a:xfrm>
            <a:off x="3122528" y="4683929"/>
            <a:ext cx="2893262" cy="954107"/>
          </a:xfrm>
          <a:prstGeom prst="rect">
            <a:avLst/>
          </a:prstGeom>
          <a:ln>
            <a:solidFill>
              <a:srgbClr val="00009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ja-JP" altLang="en-US" sz="1200" dirty="0"/>
              <a:t>　　　　　　　　　　　</a:t>
            </a:r>
            <a:r>
              <a:rPr lang="en-US" altLang="en-US" sz="1200" b="1" dirty="0">
                <a:solidFill>
                  <a:srgbClr val="000090"/>
                </a:solidFill>
              </a:rPr>
              <a:t>Access</a:t>
            </a:r>
            <a:r>
              <a:rPr lang="en-US" altLang="en-US" sz="1200" dirty="0">
                <a:solidFill>
                  <a:srgbClr val="000090"/>
                </a:solidFill>
              </a:rPr>
              <a:t> </a:t>
            </a:r>
            <a:endParaRPr lang="en-US" altLang="ja-JP" sz="1200" dirty="0">
              <a:solidFill>
                <a:srgbClr val="000090"/>
              </a:solidFill>
            </a:endParaRPr>
          </a:p>
          <a:p>
            <a:r>
              <a:rPr kumimoji="1" lang="en-US" altLang="ja-JP" sz="1100" dirty="0"/>
              <a:t>From </a:t>
            </a:r>
            <a:r>
              <a:rPr lang="en-US" altLang="ja-JP" sz="1100" dirty="0"/>
              <a:t>JR</a:t>
            </a:r>
            <a:r>
              <a:rPr lang="en-US" altLang="en-US" sz="1100" dirty="0"/>
              <a:t> Gobo Station, take Gobo Nankai Bus bound for </a:t>
            </a:r>
            <a:r>
              <a:rPr lang="en-US" altLang="en-US" sz="1100" dirty="0" err="1"/>
              <a:t>Umineko</a:t>
            </a:r>
            <a:r>
              <a:rPr lang="ja-JP" altLang="en-US" sz="1100" dirty="0"/>
              <a:t>ｊ</a:t>
            </a:r>
            <a:r>
              <a:rPr lang="en-US" altLang="en-US" sz="1100" dirty="0" err="1"/>
              <a:t>ima</a:t>
            </a:r>
            <a:r>
              <a:rPr lang="en-US" altLang="en-US" sz="1100" dirty="0"/>
              <a:t> and get off at the America-Mura (about 19 minutes).</a:t>
            </a:r>
          </a:p>
          <a:p>
            <a:r>
              <a:rPr lang="en-US" altLang="ja-JP" sz="1100" dirty="0"/>
              <a:t>5 minutes walk from the bus stop</a:t>
            </a:r>
            <a:endParaRPr kumimoji="1" lang="en-US" altLang="ja-JP" sz="1100" dirty="0"/>
          </a:p>
        </p:txBody>
      </p:sp>
      <p:sp>
        <p:nvSpPr>
          <p:cNvPr id="15" name="テキスト ボックス 14"/>
          <p:cNvSpPr txBox="1"/>
          <p:nvPr/>
        </p:nvSpPr>
        <p:spPr>
          <a:xfrm>
            <a:off x="3122527" y="5800008"/>
            <a:ext cx="3047999" cy="1046440"/>
          </a:xfrm>
          <a:prstGeom prst="rect">
            <a:avLst/>
          </a:prstGeom>
          <a:noFill/>
        </p:spPr>
        <p:txBody>
          <a:bodyPr wrap="square" rtlCol="0">
            <a:spAutoFit/>
          </a:bodyPr>
          <a:lstStyle/>
          <a:p>
            <a:r>
              <a:rPr lang="ja-JP" altLang="en-US" sz="1200" b="1" dirty="0">
                <a:latin typeface="ヒラギノ角ゴ StdN W8"/>
                <a:ea typeface="ヒラギノ角ゴ StdN W8"/>
                <a:cs typeface="ヒラギノ角ゴ StdN W8"/>
              </a:rPr>
              <a:t>　　　　</a:t>
            </a:r>
            <a:r>
              <a:rPr lang="en-US" altLang="en-US" sz="1200" b="1" dirty="0">
                <a:latin typeface="ヒラギノ角ゴ StdN W8"/>
                <a:ea typeface="ヒラギノ角ゴ StdN W8"/>
                <a:cs typeface="ヒラギノ角ゴ StdN W8"/>
              </a:rPr>
              <a:t>Canada Museum </a:t>
            </a:r>
            <a:endParaRPr lang="en-US" altLang="ja-JP" sz="1200" b="1" dirty="0">
              <a:latin typeface="ヒラギノ角ゴ StdN W8"/>
              <a:ea typeface="ヒラギノ角ゴ StdN W8"/>
              <a:cs typeface="ヒラギノ角ゴ StdN W8"/>
            </a:endParaRPr>
          </a:p>
          <a:p>
            <a:r>
              <a:rPr lang="en-US" altLang="ja-JP" sz="1000" dirty="0">
                <a:latin typeface="Apple Symbols"/>
                <a:cs typeface="Apple Symbols"/>
              </a:rPr>
              <a:t>482 Mio Mihama-</a:t>
            </a:r>
            <a:r>
              <a:rPr lang="en-US" altLang="ja-JP" sz="1000" dirty="0" err="1">
                <a:latin typeface="Apple Symbols"/>
                <a:cs typeface="Apple Symbols"/>
              </a:rPr>
              <a:t>cho</a:t>
            </a:r>
            <a:r>
              <a:rPr lang="en-US" altLang="ja-JP" sz="1000" dirty="0">
                <a:latin typeface="Apple Symbols"/>
                <a:cs typeface="Apple Symbols"/>
              </a:rPr>
              <a:t> Hidaka-gun, Wakayama, Japan 644-0045</a:t>
            </a:r>
          </a:p>
          <a:p>
            <a:r>
              <a:rPr kumimoji="1" lang="en-US" altLang="ja-JP" sz="1000" dirty="0">
                <a:latin typeface="Apple Symbols"/>
                <a:cs typeface="Apple Symbols"/>
              </a:rPr>
              <a:t>   TEL: +81 738-20-6231       FAX: +81 738-20-6232</a:t>
            </a:r>
          </a:p>
          <a:p>
            <a:r>
              <a:rPr lang="en-US" altLang="ja-JP" sz="1000" dirty="0">
                <a:latin typeface="Apple Symbols"/>
                <a:cs typeface="Apple Symbols"/>
              </a:rPr>
              <a:t>          Mail : chns04556@gaia.eonet.ne.jp</a:t>
            </a:r>
            <a:endParaRPr kumimoji="1" lang="en-US" altLang="ja-JP" sz="1000" dirty="0">
              <a:latin typeface="Apple Symbols"/>
              <a:cs typeface="Apple Symbols"/>
            </a:endParaRPr>
          </a:p>
          <a:p>
            <a:r>
              <a:rPr lang="en-US" altLang="ja-JP" sz="1000" dirty="0">
                <a:latin typeface="Apple Symbols"/>
                <a:cs typeface="Apple Symbols"/>
              </a:rPr>
              <a:t>          URL: http://</a:t>
            </a:r>
            <a:r>
              <a:rPr lang="en-US" altLang="ja-JP" sz="1000" dirty="0" err="1">
                <a:latin typeface="Apple Symbols"/>
                <a:cs typeface="Apple Symbols"/>
              </a:rPr>
              <a:t>americamura.wakayama.jp</a:t>
            </a:r>
            <a:endParaRPr kumimoji="1" lang="ja-JP" altLang="en-US" sz="1000" dirty="0">
              <a:latin typeface="Apple Symbols"/>
              <a:cs typeface="Apple Symbols"/>
            </a:endParaRPr>
          </a:p>
        </p:txBody>
      </p:sp>
      <p:sp>
        <p:nvSpPr>
          <p:cNvPr id="16" name="テキスト ボックス 15"/>
          <p:cNvSpPr txBox="1"/>
          <p:nvPr/>
        </p:nvSpPr>
        <p:spPr>
          <a:xfrm>
            <a:off x="3122528" y="3772679"/>
            <a:ext cx="2914317" cy="659155"/>
          </a:xfrm>
          <a:prstGeom prst="rect">
            <a:avLst/>
          </a:prstGeom>
          <a:ln>
            <a:solidFill>
              <a:srgbClr val="00009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nSpc>
                <a:spcPct val="50000"/>
              </a:lnSpc>
            </a:pPr>
            <a:r>
              <a:rPr kumimoji="1" lang="ja-JP" altLang="en-US" dirty="0"/>
              <a:t>　　　</a:t>
            </a:r>
            <a:r>
              <a:rPr kumimoji="1" lang="en-US" altLang="ja-JP" dirty="0"/>
              <a:t>   </a:t>
            </a:r>
            <a:r>
              <a:rPr lang="en-US" altLang="en-US" sz="1100" b="1" dirty="0">
                <a:solidFill>
                  <a:srgbClr val="000090"/>
                </a:solidFill>
                <a:latin typeface="+mj-lt"/>
              </a:rPr>
              <a:t>Nearby sightseeing spots</a:t>
            </a:r>
          </a:p>
          <a:p>
            <a:pPr>
              <a:lnSpc>
                <a:spcPct val="50000"/>
              </a:lnSpc>
            </a:pPr>
            <a:endParaRPr lang="en-US" altLang="en-US" sz="1100" b="1" dirty="0">
              <a:solidFill>
                <a:srgbClr val="000090"/>
              </a:solidFill>
              <a:latin typeface="+mj-lt"/>
            </a:endParaRPr>
          </a:p>
          <a:p>
            <a:pPr>
              <a:lnSpc>
                <a:spcPct val="50000"/>
              </a:lnSpc>
            </a:pPr>
            <a:r>
              <a:rPr lang="en-US" altLang="ja-JP" sz="1100" dirty="0">
                <a:latin typeface="+mj-lt"/>
              </a:rPr>
              <a:t>① </a:t>
            </a:r>
            <a:r>
              <a:rPr lang="en-US" altLang="en-US" sz="1100" dirty="0" err="1">
                <a:latin typeface="+mj-lt"/>
              </a:rPr>
              <a:t>Hozenji</a:t>
            </a:r>
            <a:r>
              <a:rPr lang="en-US" altLang="en-US" sz="1100" dirty="0">
                <a:latin typeface="+mj-lt"/>
              </a:rPr>
              <a:t> Temple</a:t>
            </a:r>
            <a:r>
              <a:rPr lang="ja-JP" altLang="en-US" sz="1100" dirty="0">
                <a:latin typeface="+mj-lt"/>
              </a:rPr>
              <a:t>          </a:t>
            </a:r>
            <a:r>
              <a:rPr lang="en-US" altLang="ja-JP" sz="1100" dirty="0">
                <a:latin typeface="+mj-lt"/>
              </a:rPr>
              <a:t>②</a:t>
            </a:r>
            <a:r>
              <a:rPr lang="en-US" altLang="en-US" sz="1100" dirty="0" err="1">
                <a:latin typeface="+mj-lt"/>
              </a:rPr>
              <a:t>Ryuo</a:t>
            </a:r>
            <a:r>
              <a:rPr lang="en-US" altLang="en-US" sz="1100" dirty="0">
                <a:latin typeface="+mj-lt"/>
              </a:rPr>
              <a:t> Shrine</a:t>
            </a:r>
          </a:p>
          <a:p>
            <a:pPr>
              <a:lnSpc>
                <a:spcPct val="50000"/>
              </a:lnSpc>
            </a:pPr>
            <a:r>
              <a:rPr lang="ja-JP" altLang="en-US" sz="1100" dirty="0">
                <a:latin typeface="+mj-lt"/>
              </a:rPr>
              <a:t>　　 　　</a:t>
            </a:r>
            <a:endParaRPr lang="en-US" altLang="ja-JP" sz="1100" dirty="0">
              <a:latin typeface="+mj-lt"/>
            </a:endParaRPr>
          </a:p>
          <a:p>
            <a:pPr>
              <a:lnSpc>
                <a:spcPct val="50000"/>
              </a:lnSpc>
            </a:pPr>
            <a:r>
              <a:rPr lang="en-US" altLang="ja-JP" sz="1100" dirty="0">
                <a:latin typeface="+mj-lt"/>
              </a:rPr>
              <a:t>③ </a:t>
            </a:r>
            <a:r>
              <a:rPr lang="en-US" altLang="en-US" sz="1100" dirty="0" err="1">
                <a:latin typeface="+mj-lt"/>
              </a:rPr>
              <a:t>Komyoji</a:t>
            </a:r>
            <a:r>
              <a:rPr lang="en-US" altLang="en-US" sz="1100" dirty="0">
                <a:latin typeface="+mj-lt"/>
              </a:rPr>
              <a:t> Temple         </a:t>
            </a:r>
            <a:r>
              <a:rPr lang="en-US" altLang="ja-JP" sz="1100" dirty="0">
                <a:latin typeface="+mj-lt"/>
              </a:rPr>
              <a:t>④</a:t>
            </a:r>
            <a:r>
              <a:rPr lang="en-US" altLang="ja-JP" sz="1000" dirty="0" err="1"/>
              <a:t>Uminekojima</a:t>
            </a:r>
            <a:r>
              <a:rPr lang="en-US" altLang="ja-JP" sz="1000" dirty="0"/>
              <a:t> Island </a:t>
            </a:r>
            <a:r>
              <a:rPr lang="ja-JP" altLang="en-US" sz="1000" dirty="0"/>
              <a:t>　　　　　　</a:t>
            </a:r>
            <a:r>
              <a:rPr lang="en-US" altLang="ja-JP" sz="1000" dirty="0"/>
              <a:t> </a:t>
            </a:r>
            <a:r>
              <a:rPr lang="ja-JP" altLang="en-US" sz="1000" dirty="0"/>
              <a:t>　</a:t>
            </a:r>
            <a:r>
              <a:rPr lang="ja-JP" altLang="en-US" sz="800" dirty="0"/>
              <a:t>　　　　</a:t>
            </a:r>
            <a:endParaRPr lang="en-US" altLang="ja-JP" sz="800" dirty="0"/>
          </a:p>
          <a:p>
            <a:pPr>
              <a:lnSpc>
                <a:spcPct val="50000"/>
              </a:lnSpc>
            </a:pPr>
            <a:endParaRPr kumimoji="1" lang="en-US" altLang="ja-JP" sz="1000" dirty="0"/>
          </a:p>
        </p:txBody>
      </p:sp>
      <p:sp>
        <p:nvSpPr>
          <p:cNvPr id="3" name="テキスト ボックス 2"/>
          <p:cNvSpPr txBox="1"/>
          <p:nvPr/>
        </p:nvSpPr>
        <p:spPr>
          <a:xfrm>
            <a:off x="6209623" y="3923036"/>
            <a:ext cx="2973473" cy="2123658"/>
          </a:xfrm>
          <a:prstGeom prst="rect">
            <a:avLst/>
          </a:prstGeom>
          <a:noFill/>
        </p:spPr>
        <p:txBody>
          <a:bodyPr wrap="square" rtlCol="0">
            <a:spAutoFit/>
          </a:bodyPr>
          <a:lstStyle/>
          <a:p>
            <a:r>
              <a:rPr kumimoji="1" lang="en-US" altLang="ja-JP" sz="1200" dirty="0">
                <a:latin typeface="AppleGothic"/>
                <a:ea typeface="AppleGothic"/>
                <a:cs typeface="AppleGothic"/>
              </a:rPr>
              <a:t>Since Meiji era, Mio </a:t>
            </a:r>
            <a:r>
              <a:rPr lang="en-US" altLang="ja-JP" sz="1200" dirty="0">
                <a:latin typeface="AppleGothic"/>
                <a:ea typeface="AppleGothic"/>
                <a:cs typeface="AppleGothic"/>
              </a:rPr>
              <a:t>sent out many villagers to Canada. Some of them returned to Mio with their Canadian lifestyle. This facility was built in a symbolic</a:t>
            </a:r>
            <a:r>
              <a:rPr lang="ja-JP" altLang="en-US" sz="1200" dirty="0">
                <a:latin typeface="AppleGothic"/>
                <a:ea typeface="AppleGothic"/>
                <a:cs typeface="AppleGothic"/>
              </a:rPr>
              <a:t> </a:t>
            </a:r>
            <a:r>
              <a:rPr lang="en-US" altLang="ja-JP" sz="1200" dirty="0">
                <a:latin typeface="AppleGothic"/>
                <a:ea typeface="AppleGothic"/>
                <a:cs typeface="AppleGothic"/>
              </a:rPr>
              <a:t>blending</a:t>
            </a:r>
            <a:r>
              <a:rPr lang="ja-JP" altLang="en-US" sz="1200" dirty="0">
                <a:latin typeface="AppleGothic"/>
                <a:ea typeface="AppleGothic"/>
                <a:cs typeface="AppleGothic"/>
              </a:rPr>
              <a:t> </a:t>
            </a:r>
            <a:r>
              <a:rPr lang="en-US" altLang="ja-JP" sz="1200" dirty="0">
                <a:latin typeface="AppleGothic"/>
                <a:ea typeface="AppleGothic"/>
                <a:cs typeface="AppleGothic"/>
              </a:rPr>
              <a:t>of</a:t>
            </a:r>
            <a:r>
              <a:rPr lang="ja-JP" altLang="en-US" sz="1200" dirty="0">
                <a:latin typeface="AppleGothic"/>
                <a:ea typeface="AppleGothic"/>
                <a:cs typeface="AppleGothic"/>
              </a:rPr>
              <a:t> </a:t>
            </a:r>
            <a:r>
              <a:rPr lang="en-US" altLang="ja-JP" sz="1200" dirty="0">
                <a:latin typeface="AppleGothic"/>
                <a:ea typeface="AppleGothic"/>
                <a:cs typeface="AppleGothic"/>
              </a:rPr>
              <a:t>Japanese</a:t>
            </a:r>
            <a:r>
              <a:rPr lang="ja-JP" altLang="en-US" sz="1200" dirty="0">
                <a:latin typeface="AppleGothic"/>
                <a:ea typeface="AppleGothic"/>
                <a:cs typeface="AppleGothic"/>
              </a:rPr>
              <a:t> </a:t>
            </a:r>
            <a:r>
              <a:rPr lang="en-US" altLang="ja-JP" sz="1200" dirty="0">
                <a:latin typeface="AppleGothic"/>
                <a:ea typeface="AppleGothic"/>
                <a:cs typeface="AppleGothic"/>
              </a:rPr>
              <a:t>and</a:t>
            </a:r>
            <a:r>
              <a:rPr lang="ja-JP" altLang="en-US" sz="1200" dirty="0">
                <a:latin typeface="AppleGothic"/>
                <a:ea typeface="AppleGothic"/>
                <a:cs typeface="AppleGothic"/>
              </a:rPr>
              <a:t> </a:t>
            </a:r>
            <a:r>
              <a:rPr lang="en-US" altLang="ja-JP" sz="1200" dirty="0">
                <a:latin typeface="AppleGothic"/>
                <a:ea typeface="AppleGothic"/>
                <a:cs typeface="AppleGothic"/>
              </a:rPr>
              <a:t>Western-style house to showcase the unique history and culture of Mio, which was formed by the emigrants and their travels to Canada. As a local heritage museum, Canada Museum strives to fill the role of passing on historical artifacts and migration resources to future generations. </a:t>
            </a:r>
            <a:endParaRPr kumimoji="1" lang="ja-JP" altLang="en-US" sz="1200" dirty="0">
              <a:latin typeface="AppleGothic"/>
              <a:ea typeface="AppleGothic"/>
              <a:cs typeface="AppleGothic"/>
            </a:endParaRPr>
          </a:p>
        </p:txBody>
      </p:sp>
      <p:sp>
        <p:nvSpPr>
          <p:cNvPr id="5" name="テキスト ボックス 4"/>
          <p:cNvSpPr txBox="1"/>
          <p:nvPr/>
        </p:nvSpPr>
        <p:spPr>
          <a:xfrm>
            <a:off x="6154149" y="3001949"/>
            <a:ext cx="3280431" cy="830997"/>
          </a:xfrm>
          <a:prstGeom prst="rect">
            <a:avLst/>
          </a:prstGeom>
          <a:noFill/>
        </p:spPr>
        <p:txBody>
          <a:bodyPr wrap="square" rtlCol="0">
            <a:spAutoFit/>
          </a:bodyPr>
          <a:lstStyle/>
          <a:p>
            <a:r>
              <a:rPr lang="en-US" altLang="ja-JP" sz="2400" b="1" i="1" dirty="0">
                <a:solidFill>
                  <a:srgbClr val="3366FF"/>
                </a:solidFill>
                <a:latin typeface="Savoye LET Plain:1.0"/>
                <a:ea typeface="ＭＳ Ｐ明朝"/>
                <a:cs typeface="Savoye LET Plain:1.0"/>
              </a:rPr>
              <a:t>〜Saw the Dream </a:t>
            </a:r>
          </a:p>
          <a:p>
            <a:r>
              <a:rPr lang="en-US" altLang="ja-JP" sz="2400" b="1" i="1" dirty="0">
                <a:solidFill>
                  <a:srgbClr val="3366FF"/>
                </a:solidFill>
                <a:latin typeface="Savoye LET Plain:1.0"/>
                <a:ea typeface="ＭＳ Ｐ明朝"/>
                <a:cs typeface="Savoye LET Plain:1.0"/>
              </a:rPr>
              <a:t> Beyond the Ocean〜</a:t>
            </a:r>
            <a:endParaRPr lang="ja-JP" altLang="en-US" sz="2400" b="1" i="1" dirty="0">
              <a:solidFill>
                <a:srgbClr val="3366FF"/>
              </a:solidFill>
              <a:latin typeface="Savoye LET Plain:1.0"/>
              <a:ea typeface="ＭＳ Ｐ明朝"/>
              <a:cs typeface="Savoye LET Plain:1.0"/>
            </a:endParaRPr>
          </a:p>
        </p:txBody>
      </p:sp>
      <p:pic>
        <p:nvPicPr>
          <p:cNvPr id="12" name="図 11" descr="カナダミュージアムロゴ_文字部分.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315" y="5983755"/>
            <a:ext cx="2781830" cy="574935"/>
          </a:xfrm>
          <a:prstGeom prst="rect">
            <a:avLst/>
          </a:prstGeom>
        </p:spPr>
      </p:pic>
      <p:sp>
        <p:nvSpPr>
          <p:cNvPr id="14" name="テキスト ボックス 13"/>
          <p:cNvSpPr txBox="1"/>
          <p:nvPr/>
        </p:nvSpPr>
        <p:spPr>
          <a:xfrm>
            <a:off x="6170527" y="6519446"/>
            <a:ext cx="3114518" cy="338554"/>
          </a:xfrm>
          <a:prstGeom prst="rect">
            <a:avLst/>
          </a:prstGeom>
          <a:noFill/>
        </p:spPr>
        <p:txBody>
          <a:bodyPr wrap="square" rtlCol="0">
            <a:spAutoFit/>
          </a:bodyPr>
          <a:lstStyle/>
          <a:p>
            <a:r>
              <a:rPr kumimoji="1" lang="en-US" altLang="ja-JP" sz="800" dirty="0"/>
              <a:t>©</a:t>
            </a:r>
            <a:r>
              <a:rPr lang="en-US" altLang="en-US" sz="800" dirty="0"/>
              <a:t> </a:t>
            </a:r>
            <a:r>
              <a:rPr kumimoji="1" lang="en-US" altLang="ja-JP" sz="800" dirty="0"/>
              <a:t>2019 </a:t>
            </a:r>
            <a:r>
              <a:rPr kumimoji="1" lang="en-US" altLang="ja-JP" sz="800" dirty="0" err="1"/>
              <a:t>Honoka</a:t>
            </a:r>
            <a:r>
              <a:rPr kumimoji="1" lang="en-US" altLang="ja-JP" sz="800" dirty="0"/>
              <a:t> Murakami, Kyoto University of Foreign Studies Proofread by Lisa </a:t>
            </a:r>
            <a:r>
              <a:rPr kumimoji="1" lang="en-US" altLang="ja-JP" sz="800" dirty="0" err="1"/>
              <a:t>Domae</a:t>
            </a:r>
            <a:endParaRPr kumimoji="1" lang="en-US" altLang="ja-JP" sz="800" dirty="0"/>
          </a:p>
        </p:txBody>
      </p:sp>
      <p:pic>
        <p:nvPicPr>
          <p:cNvPr id="17" name="図 16" descr="名称未設定-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315" y="500729"/>
            <a:ext cx="2887045" cy="1221493"/>
          </a:xfrm>
          <a:prstGeom prst="rect">
            <a:avLst/>
          </a:prstGeom>
        </p:spPr>
      </p:pic>
      <p:pic>
        <p:nvPicPr>
          <p:cNvPr id="2" name="図 1" descr="カナダミュージアム地図.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97840" y="1610784"/>
            <a:ext cx="3009569" cy="1945209"/>
          </a:xfrm>
          <a:prstGeom prst="rect">
            <a:avLst/>
          </a:prstGeom>
        </p:spPr>
      </p:pic>
    </p:spTree>
    <p:extLst>
      <p:ext uri="{BB962C8B-B14F-4D97-AF65-F5344CB8AC3E}">
        <p14:creationId xmlns:p14="http://schemas.microsoft.com/office/powerpoint/2010/main" val="3826346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7382" y="99706"/>
            <a:ext cx="2849513" cy="954107"/>
          </a:xfrm>
          <a:prstGeom prst="rect">
            <a:avLst/>
          </a:prstGeom>
          <a:noFill/>
        </p:spPr>
        <p:txBody>
          <a:bodyPr wrap="square" rtlCol="0">
            <a:spAutoFit/>
          </a:bodyPr>
          <a:lstStyle/>
          <a:p>
            <a:r>
              <a:rPr lang="en-US" altLang="ja-JP" sz="1400" b="1" dirty="0">
                <a:latin typeface="AppleGothic"/>
                <a:ea typeface="AppleGothic"/>
                <a:cs typeface="AppleGothic"/>
              </a:rPr>
              <a:t>Let’s Study the History of Migrants between Mio and Canada.</a:t>
            </a:r>
          </a:p>
          <a:p>
            <a:endParaRPr kumimoji="1" lang="ja-JP" altLang="en-US" sz="1400" b="1" dirty="0">
              <a:latin typeface="AppleGothic"/>
              <a:ea typeface="AppleGothic"/>
              <a:cs typeface="AppleGothic"/>
            </a:endParaRPr>
          </a:p>
        </p:txBody>
      </p:sp>
      <p:sp>
        <p:nvSpPr>
          <p:cNvPr id="14" name="テキスト ボックス 13"/>
          <p:cNvSpPr txBox="1"/>
          <p:nvPr/>
        </p:nvSpPr>
        <p:spPr>
          <a:xfrm>
            <a:off x="6456948" y="235345"/>
            <a:ext cx="2335933" cy="523220"/>
          </a:xfrm>
          <a:prstGeom prst="rect">
            <a:avLst/>
          </a:prstGeom>
          <a:noFill/>
        </p:spPr>
        <p:txBody>
          <a:bodyPr wrap="square" rtlCol="0">
            <a:spAutoFit/>
          </a:bodyPr>
          <a:lstStyle/>
          <a:p>
            <a:r>
              <a:rPr lang="en-US" altLang="ja-JP" sz="1400" b="1" dirty="0">
                <a:latin typeface="AppleGothic"/>
                <a:ea typeface="AppleGothic"/>
                <a:cs typeface="AppleGothic"/>
              </a:rPr>
              <a:t>Let’s trace the Japanese Canadian stories of Mio.</a:t>
            </a:r>
            <a:endParaRPr kumimoji="1" lang="ja-JP" altLang="en-US" sz="1400" b="1" dirty="0">
              <a:latin typeface="AppleGothic"/>
              <a:ea typeface="AppleGothic"/>
              <a:cs typeface="AppleGothic"/>
            </a:endParaRPr>
          </a:p>
        </p:txBody>
      </p:sp>
      <p:sp>
        <p:nvSpPr>
          <p:cNvPr id="4" name="テキスト ボックス 3"/>
          <p:cNvSpPr txBox="1"/>
          <p:nvPr/>
        </p:nvSpPr>
        <p:spPr>
          <a:xfrm>
            <a:off x="7529950" y="5815372"/>
            <a:ext cx="1638392" cy="861774"/>
          </a:xfrm>
          <a:prstGeom prst="rect">
            <a:avLst/>
          </a:prstGeom>
          <a:noFill/>
        </p:spPr>
        <p:txBody>
          <a:bodyPr wrap="square" rtlCol="0">
            <a:spAutoFit/>
          </a:bodyPr>
          <a:lstStyle/>
          <a:p>
            <a:r>
              <a:rPr lang="en-US" altLang="ja-JP" sz="1000" dirty="0">
                <a:latin typeface="AppleGothic"/>
                <a:ea typeface="AppleGothic"/>
                <a:cs typeface="AppleGothic"/>
              </a:rPr>
              <a:t>Please enjoy a cup of coffee in  a space that reflects the lives and experiences of returnees from Canada.</a:t>
            </a:r>
          </a:p>
          <a:p>
            <a:endParaRPr kumimoji="1" lang="ja-JP" altLang="en-US" sz="1000" b="1" dirty="0">
              <a:latin typeface="AppleGothic"/>
              <a:ea typeface="AppleGothic"/>
              <a:cs typeface="AppleGothic"/>
            </a:endParaRPr>
          </a:p>
        </p:txBody>
      </p:sp>
      <p:pic>
        <p:nvPicPr>
          <p:cNvPr id="20" name="図 19" descr="kuno.jp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2719813" y="238417"/>
            <a:ext cx="823328" cy="901044"/>
          </a:xfrm>
          <a:prstGeom prst="rect">
            <a:avLst/>
          </a:prstGeom>
          <a:solidFill>
            <a:srgbClr val="FFFFFF">
              <a:shade val="85000"/>
            </a:srgbClr>
          </a:solidFill>
          <a:ln w="12700" cap="sq" cmpd="sng">
            <a:solidFill>
              <a:srgbClr val="0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テキスト ボックス 20"/>
          <p:cNvSpPr txBox="1"/>
          <p:nvPr/>
        </p:nvSpPr>
        <p:spPr>
          <a:xfrm>
            <a:off x="3607786" y="174672"/>
            <a:ext cx="2876453" cy="1031051"/>
          </a:xfrm>
          <a:prstGeom prst="rect">
            <a:avLst/>
          </a:prstGeom>
          <a:noFill/>
        </p:spPr>
        <p:txBody>
          <a:bodyPr wrap="square" rtlCol="0">
            <a:spAutoFit/>
          </a:bodyPr>
          <a:lstStyle/>
          <a:p>
            <a:r>
              <a:rPr lang="en-US" altLang="ja-JP" sz="1100" dirty="0" err="1">
                <a:solidFill>
                  <a:srgbClr val="3366FF"/>
                </a:solidFill>
                <a:latin typeface="AppleGothic"/>
                <a:ea typeface="AppleGothic"/>
                <a:cs typeface="AppleGothic"/>
              </a:rPr>
              <a:t>Gihei</a:t>
            </a:r>
            <a:r>
              <a:rPr lang="en-US" altLang="ja-JP" sz="1100" dirty="0">
                <a:solidFill>
                  <a:srgbClr val="3366FF"/>
                </a:solidFill>
                <a:latin typeface="AppleGothic"/>
                <a:ea typeface="AppleGothic"/>
                <a:cs typeface="AppleGothic"/>
              </a:rPr>
              <a:t> </a:t>
            </a:r>
            <a:r>
              <a:rPr lang="en-US" altLang="ja-JP" sz="1100" dirty="0" err="1">
                <a:solidFill>
                  <a:srgbClr val="3366FF"/>
                </a:solidFill>
                <a:latin typeface="AppleGothic"/>
                <a:ea typeface="AppleGothic"/>
                <a:cs typeface="AppleGothic"/>
              </a:rPr>
              <a:t>Kuno</a:t>
            </a:r>
            <a:r>
              <a:rPr lang="ja-JP" altLang="ja-JP" sz="1100" dirty="0">
                <a:solidFill>
                  <a:srgbClr val="3366FF"/>
                </a:solidFill>
                <a:latin typeface="AppleGothic"/>
                <a:ea typeface="AppleGothic"/>
                <a:cs typeface="AppleGothic"/>
              </a:rPr>
              <a:t> </a:t>
            </a:r>
            <a:r>
              <a:rPr lang="en-US" altLang="ja-JP" sz="800" dirty="0">
                <a:latin typeface="AppleGothic"/>
                <a:ea typeface="AppleGothic"/>
                <a:cs typeface="AppleGothic"/>
              </a:rPr>
              <a:t>“ Called Father of immigrants to Canada.”</a:t>
            </a:r>
            <a:r>
              <a:rPr lang="en-US" altLang="ja-JP" sz="1100" dirty="0">
                <a:latin typeface="AppleGothic"/>
                <a:ea typeface="AppleGothic"/>
                <a:cs typeface="AppleGothic"/>
              </a:rPr>
              <a:t> </a:t>
            </a:r>
            <a:endParaRPr lang="en-US" altLang="ja-JP" sz="1000" dirty="0">
              <a:latin typeface="AppleGothic"/>
              <a:ea typeface="AppleGothic"/>
              <a:cs typeface="AppleGothic"/>
            </a:endParaRPr>
          </a:p>
          <a:p>
            <a:r>
              <a:rPr lang="en-US" altLang="ja-JP" sz="1000" dirty="0">
                <a:solidFill>
                  <a:srgbClr val="000000"/>
                </a:solidFill>
                <a:latin typeface="AppleGothic"/>
                <a:ea typeface="AppleGothic"/>
                <a:cs typeface="AppleGothic"/>
              </a:rPr>
              <a:t>When he went to Canada, he found vast amounts of salmon in Fraser River. He saw potential for the fishing industry, so he gathered people from Mio with these skills. Recognizing this opportunity, migrants from Mio went to Canada every year.</a:t>
            </a:r>
            <a:endParaRPr lang="ja-JP" altLang="en-US" sz="1000" dirty="0">
              <a:solidFill>
                <a:srgbClr val="000000"/>
              </a:solidFill>
              <a:latin typeface="AppleGothic"/>
              <a:ea typeface="AppleGothic"/>
              <a:cs typeface="AppleGothic"/>
            </a:endParaRPr>
          </a:p>
        </p:txBody>
      </p:sp>
      <p:pic>
        <p:nvPicPr>
          <p:cNvPr id="26" name="図 25" descr="IMG_706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6783" y="2973709"/>
            <a:ext cx="1523612" cy="1015493"/>
          </a:xfrm>
          <a:prstGeom prst="rect">
            <a:avLst/>
          </a:prstGeom>
          <a:solidFill>
            <a:srgbClr val="FFFFFF">
              <a:shade val="85000"/>
            </a:srgbClr>
          </a:solidFill>
          <a:ln w="19050" cap="sq" cmpd="sng">
            <a:solidFill>
              <a:srgbClr val="0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図 24" descr="IMG_706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9699" y="3106022"/>
            <a:ext cx="1232717" cy="1849526"/>
          </a:xfrm>
          <a:prstGeom prst="rect">
            <a:avLst/>
          </a:prstGeom>
          <a:solidFill>
            <a:srgbClr val="FFFFFF">
              <a:shade val="85000"/>
            </a:srgbClr>
          </a:solidFill>
          <a:ln w="19050" cap="sq" cmpd="sng">
            <a:solidFill>
              <a:srgbClr val="0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 name="図 28" descr="IMG_7069.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409" y="3646783"/>
            <a:ext cx="1480726" cy="986910"/>
          </a:xfrm>
          <a:prstGeom prst="rect">
            <a:avLst/>
          </a:prstGeom>
          <a:solidFill>
            <a:srgbClr val="FFFFFF">
              <a:shade val="85000"/>
            </a:srgbClr>
          </a:solidFill>
          <a:ln w="19050" cap="sq" cmpd="sng">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2" name="図 31" descr="IMG_707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7232" y="5505264"/>
            <a:ext cx="1602718" cy="1068218"/>
          </a:xfrm>
          <a:prstGeom prst="rect">
            <a:avLst/>
          </a:prstGeom>
          <a:solidFill>
            <a:srgbClr val="FFFFFF">
              <a:shade val="85000"/>
            </a:srgbClr>
          </a:solidFill>
          <a:ln w="19050" cap="sq" cmpd="sng">
            <a:solidFill>
              <a:srgbClr val="0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6" name="テキスト ボックス 35"/>
          <p:cNvSpPr txBox="1"/>
          <p:nvPr/>
        </p:nvSpPr>
        <p:spPr>
          <a:xfrm>
            <a:off x="2681547" y="2666156"/>
            <a:ext cx="1768533" cy="415498"/>
          </a:xfrm>
          <a:prstGeom prst="rect">
            <a:avLst/>
          </a:prstGeom>
          <a:noFill/>
        </p:spPr>
        <p:txBody>
          <a:bodyPr wrap="square" rtlCol="0">
            <a:spAutoFit/>
          </a:bodyPr>
          <a:lstStyle/>
          <a:p>
            <a:r>
              <a:rPr lang="en-US" altLang="ja-JP" sz="1050" b="1" dirty="0">
                <a:solidFill>
                  <a:srgbClr val="FF0000"/>
                </a:solidFill>
                <a:latin typeface="AppleGothic"/>
                <a:ea typeface="AppleGothic"/>
                <a:cs typeface="AppleGothic"/>
              </a:rPr>
              <a:t>Shipping Steamer Trunk</a:t>
            </a:r>
          </a:p>
          <a:p>
            <a:r>
              <a:rPr lang="en-US" altLang="ja-JP" sz="1050" b="1" dirty="0">
                <a:solidFill>
                  <a:srgbClr val="FF0000"/>
                </a:solidFill>
                <a:latin typeface="AppleGothic"/>
                <a:ea typeface="AppleGothic"/>
                <a:cs typeface="AppleGothic"/>
              </a:rPr>
              <a:t>    back from Canada</a:t>
            </a:r>
          </a:p>
        </p:txBody>
      </p:sp>
      <p:sp>
        <p:nvSpPr>
          <p:cNvPr id="37" name="テキスト ボックス 36"/>
          <p:cNvSpPr txBox="1"/>
          <p:nvPr/>
        </p:nvSpPr>
        <p:spPr>
          <a:xfrm>
            <a:off x="4012416" y="4076659"/>
            <a:ext cx="2067195" cy="923330"/>
          </a:xfrm>
          <a:prstGeom prst="rect">
            <a:avLst/>
          </a:prstGeom>
          <a:noFill/>
        </p:spPr>
        <p:txBody>
          <a:bodyPr wrap="square" rtlCol="0">
            <a:spAutoFit/>
          </a:bodyPr>
          <a:lstStyle/>
          <a:p>
            <a:r>
              <a:rPr lang="en-US" altLang="ja-JP" sz="900" dirty="0">
                <a:latin typeface="AppleGothic"/>
                <a:ea typeface="AppleGothic"/>
                <a:cs typeface="AppleGothic"/>
              </a:rPr>
              <a:t>↑Inside : </a:t>
            </a:r>
            <a:r>
              <a:rPr lang="en-US" altLang="ja-JP" sz="900" dirty="0" err="1">
                <a:latin typeface="AppleGothic"/>
                <a:ea typeface="AppleGothic"/>
                <a:cs typeface="AppleGothic"/>
              </a:rPr>
              <a:t>Cowichan</a:t>
            </a:r>
            <a:r>
              <a:rPr lang="en-US" altLang="ja-JP" sz="900" dirty="0">
                <a:latin typeface="AppleGothic"/>
                <a:ea typeface="AppleGothic"/>
                <a:cs typeface="AppleGothic"/>
              </a:rPr>
              <a:t> sweater made by the </a:t>
            </a:r>
            <a:r>
              <a:rPr lang="en-US" altLang="ja-JP" sz="900" dirty="0" err="1">
                <a:latin typeface="AppleGothic"/>
                <a:ea typeface="AppleGothic"/>
                <a:cs typeface="AppleGothic"/>
              </a:rPr>
              <a:t>Cowichan</a:t>
            </a:r>
            <a:r>
              <a:rPr lang="en-US" altLang="ja-JP" sz="900" dirty="0">
                <a:latin typeface="AppleGothic"/>
                <a:ea typeface="AppleGothic"/>
                <a:cs typeface="AppleGothic"/>
              </a:rPr>
              <a:t> Tribes (First Nation). It is great for waterproof and cold protection. For that time, clothes from Canada were expensive and unique in Japan</a:t>
            </a:r>
            <a:endParaRPr kumimoji="1" lang="ja-JP" altLang="en-US" sz="900" dirty="0">
              <a:latin typeface="AppleGothic"/>
              <a:ea typeface="AppleGothic"/>
              <a:cs typeface="AppleGothic"/>
            </a:endParaRPr>
          </a:p>
        </p:txBody>
      </p:sp>
      <p:sp>
        <p:nvSpPr>
          <p:cNvPr id="39" name="テキスト ボックス 38"/>
          <p:cNvSpPr txBox="1"/>
          <p:nvPr/>
        </p:nvSpPr>
        <p:spPr>
          <a:xfrm>
            <a:off x="927043" y="4612486"/>
            <a:ext cx="1777999" cy="523220"/>
          </a:xfrm>
          <a:prstGeom prst="rect">
            <a:avLst/>
          </a:prstGeom>
          <a:noFill/>
        </p:spPr>
        <p:txBody>
          <a:bodyPr wrap="square" rtlCol="0">
            <a:spAutoFit/>
          </a:bodyPr>
          <a:lstStyle/>
          <a:p>
            <a:r>
              <a:rPr lang="en-US" altLang="ja-JP" sz="1000" b="1" dirty="0">
                <a:solidFill>
                  <a:srgbClr val="FF0000"/>
                </a:solidFill>
                <a:latin typeface="AppleGothic"/>
                <a:ea typeface="AppleGothic"/>
                <a:cs typeface="AppleGothic"/>
              </a:rPr>
              <a:t>Sewing machine </a:t>
            </a:r>
          </a:p>
          <a:p>
            <a:r>
              <a:rPr lang="en-US" altLang="ja-JP" sz="1000" b="1" dirty="0">
                <a:solidFill>
                  <a:srgbClr val="FF0000"/>
                </a:solidFill>
                <a:latin typeface="AppleGothic"/>
                <a:ea typeface="AppleGothic"/>
                <a:cs typeface="AppleGothic"/>
              </a:rPr>
              <a:t>      brought from Canada</a:t>
            </a:r>
            <a:r>
              <a:rPr lang="en-US" altLang="ja-JP" sz="1000" dirty="0">
                <a:solidFill>
                  <a:srgbClr val="FF0000"/>
                </a:solidFill>
                <a:latin typeface="AppleGothic"/>
                <a:ea typeface="AppleGothic"/>
                <a:cs typeface="AppleGothic"/>
              </a:rPr>
              <a:t>  </a:t>
            </a:r>
            <a:endParaRPr kumimoji="1" lang="en-US" altLang="ja-JP" sz="1050" b="1" dirty="0">
              <a:solidFill>
                <a:srgbClr val="FF0000"/>
              </a:solidFill>
              <a:latin typeface="AppleGothic"/>
              <a:ea typeface="AppleGothic"/>
              <a:cs typeface="AppleGothic"/>
            </a:endParaRPr>
          </a:p>
          <a:p>
            <a:r>
              <a:rPr lang="en-US" altLang="ja-JP" sz="800" dirty="0">
                <a:latin typeface="AppleGothic"/>
                <a:ea typeface="AppleGothic"/>
                <a:cs typeface="AppleGothic"/>
              </a:rPr>
              <a:t>     (1915 made in America)</a:t>
            </a:r>
            <a:endParaRPr kumimoji="1" lang="ja-JP" altLang="en-US" sz="800" dirty="0">
              <a:latin typeface="AppleGothic"/>
              <a:ea typeface="AppleGothic"/>
              <a:cs typeface="AppleGothic"/>
            </a:endParaRPr>
          </a:p>
        </p:txBody>
      </p:sp>
      <p:sp>
        <p:nvSpPr>
          <p:cNvPr id="41" name="テキスト ボックス 40"/>
          <p:cNvSpPr txBox="1"/>
          <p:nvPr/>
        </p:nvSpPr>
        <p:spPr>
          <a:xfrm>
            <a:off x="7529950" y="1029440"/>
            <a:ext cx="1671371" cy="938719"/>
          </a:xfrm>
          <a:prstGeom prst="rect">
            <a:avLst/>
          </a:prstGeom>
          <a:noFill/>
        </p:spPr>
        <p:txBody>
          <a:bodyPr wrap="square" rtlCol="0">
            <a:spAutoFit/>
          </a:bodyPr>
          <a:lstStyle/>
          <a:p>
            <a:r>
              <a:rPr lang="en-US" altLang="ja-JP" sz="1100" dirty="0"/>
              <a:t> </a:t>
            </a:r>
            <a:r>
              <a:rPr lang="ja-JP" altLang="en-US" sz="1100" dirty="0">
                <a:latin typeface="AppleGothic"/>
                <a:ea typeface="AppleGothic"/>
                <a:cs typeface="AppleGothic"/>
              </a:rPr>
              <a:t>T</a:t>
            </a:r>
            <a:r>
              <a:rPr lang="en-US" altLang="ja-JP" sz="1100" dirty="0">
                <a:latin typeface="AppleGothic"/>
                <a:ea typeface="AppleGothic"/>
                <a:cs typeface="AppleGothic"/>
              </a:rPr>
              <a:t>his</a:t>
            </a:r>
            <a:r>
              <a:rPr lang="ja-JP" altLang="en-US" sz="1100" dirty="0">
                <a:latin typeface="AppleGothic"/>
                <a:ea typeface="AppleGothic"/>
                <a:cs typeface="AppleGothic"/>
              </a:rPr>
              <a:t> </a:t>
            </a:r>
            <a:r>
              <a:rPr lang="en-US" altLang="ja-JP" sz="1100" dirty="0">
                <a:latin typeface="AppleGothic"/>
                <a:ea typeface="AppleGothic"/>
                <a:cs typeface="AppleGothic"/>
              </a:rPr>
              <a:t>museum</a:t>
            </a:r>
            <a:r>
              <a:rPr lang="ja-JP" altLang="en-US" sz="1100" dirty="0">
                <a:latin typeface="AppleGothic"/>
                <a:ea typeface="AppleGothic"/>
                <a:cs typeface="AppleGothic"/>
              </a:rPr>
              <a:t> </a:t>
            </a:r>
            <a:r>
              <a:rPr lang="en-US" altLang="ja-JP" sz="1100" dirty="0">
                <a:latin typeface="AppleGothic"/>
                <a:ea typeface="AppleGothic"/>
                <a:cs typeface="AppleGothic"/>
              </a:rPr>
              <a:t>has</a:t>
            </a:r>
            <a:r>
              <a:rPr lang="ja-JP" altLang="en-US" sz="1100" dirty="0">
                <a:latin typeface="AppleGothic"/>
                <a:ea typeface="AppleGothic"/>
                <a:cs typeface="AppleGothic"/>
              </a:rPr>
              <a:t> </a:t>
            </a:r>
            <a:r>
              <a:rPr lang="en-US" altLang="ja-JP" sz="1100" dirty="0">
                <a:latin typeface="AppleGothic"/>
                <a:ea typeface="AppleGothic"/>
                <a:cs typeface="AppleGothic"/>
              </a:rPr>
              <a:t>a</a:t>
            </a:r>
            <a:r>
              <a:rPr lang="ja-JP" altLang="en-US" sz="1100" dirty="0">
                <a:latin typeface="AppleGothic"/>
                <a:ea typeface="AppleGothic"/>
                <a:cs typeface="AppleGothic"/>
              </a:rPr>
              <a:t> </a:t>
            </a:r>
            <a:r>
              <a:rPr lang="en-US" altLang="ja-JP" sz="1100" dirty="0">
                <a:latin typeface="AppleGothic"/>
                <a:ea typeface="AppleGothic"/>
                <a:cs typeface="AppleGothic"/>
              </a:rPr>
              <a:t>visitors</a:t>
            </a:r>
            <a:r>
              <a:rPr lang="ja-JP" altLang="en-US" sz="1100" dirty="0">
                <a:latin typeface="AppleGothic"/>
                <a:ea typeface="AppleGothic"/>
                <a:cs typeface="AppleGothic"/>
              </a:rPr>
              <a:t> </a:t>
            </a:r>
            <a:r>
              <a:rPr lang="en-US" altLang="ja-JP" sz="1100" dirty="0">
                <a:latin typeface="AppleGothic"/>
                <a:ea typeface="AppleGothic"/>
                <a:cs typeface="AppleGothic"/>
              </a:rPr>
              <a:t>sign-in</a:t>
            </a:r>
            <a:r>
              <a:rPr lang="ja-JP" altLang="en-US" sz="1100" dirty="0">
                <a:latin typeface="AppleGothic"/>
                <a:ea typeface="AppleGothic"/>
                <a:cs typeface="AppleGothic"/>
              </a:rPr>
              <a:t> </a:t>
            </a:r>
            <a:r>
              <a:rPr lang="en-US" altLang="ja-JP" sz="1100" dirty="0">
                <a:latin typeface="AppleGothic"/>
                <a:ea typeface="AppleGothic"/>
                <a:cs typeface="AppleGothic"/>
              </a:rPr>
              <a:t>book</a:t>
            </a:r>
            <a:r>
              <a:rPr lang="ja-JP" altLang="en-US" sz="1100" dirty="0">
                <a:latin typeface="AppleGothic"/>
                <a:ea typeface="AppleGothic"/>
                <a:cs typeface="AppleGothic"/>
              </a:rPr>
              <a:t> </a:t>
            </a:r>
            <a:r>
              <a:rPr lang="en-US" altLang="ja-JP" sz="1100" dirty="0">
                <a:latin typeface="AppleGothic"/>
                <a:ea typeface="AppleGothic"/>
                <a:cs typeface="AppleGothic"/>
              </a:rPr>
              <a:t>to</a:t>
            </a:r>
            <a:r>
              <a:rPr lang="ja-JP" altLang="en-US" sz="1100" dirty="0">
                <a:latin typeface="AppleGothic"/>
                <a:ea typeface="AppleGothic"/>
                <a:cs typeface="AppleGothic"/>
              </a:rPr>
              <a:t> </a:t>
            </a:r>
            <a:r>
              <a:rPr lang="en-US" altLang="ja-JP" sz="1100" dirty="0">
                <a:latin typeface="AppleGothic"/>
                <a:ea typeface="AppleGothic"/>
                <a:cs typeface="AppleGothic"/>
              </a:rPr>
              <a:t>record</a:t>
            </a:r>
            <a:r>
              <a:rPr lang="ja-JP" altLang="en-US" sz="1100" dirty="0">
                <a:latin typeface="AppleGothic"/>
                <a:ea typeface="AppleGothic"/>
                <a:cs typeface="AppleGothic"/>
              </a:rPr>
              <a:t> </a:t>
            </a:r>
            <a:r>
              <a:rPr lang="en-US" altLang="ja-JP" sz="1100" dirty="0">
                <a:latin typeface="AppleGothic"/>
                <a:ea typeface="AppleGothic"/>
                <a:cs typeface="AppleGothic"/>
              </a:rPr>
              <a:t>your</a:t>
            </a:r>
            <a:r>
              <a:rPr lang="ja-JP" altLang="en-US" sz="1100" dirty="0">
                <a:latin typeface="AppleGothic"/>
                <a:ea typeface="AppleGothic"/>
                <a:cs typeface="AppleGothic"/>
              </a:rPr>
              <a:t> </a:t>
            </a:r>
            <a:r>
              <a:rPr lang="en-US" altLang="ja-JP" sz="1100" dirty="0">
                <a:latin typeface="AppleGothic"/>
                <a:ea typeface="AppleGothic"/>
                <a:cs typeface="AppleGothic"/>
              </a:rPr>
              <a:t>visit</a:t>
            </a:r>
            <a:r>
              <a:rPr lang="ja-JP" altLang="en-US" sz="1100" dirty="0">
                <a:latin typeface="AppleGothic"/>
                <a:ea typeface="AppleGothic"/>
                <a:cs typeface="AppleGothic"/>
              </a:rPr>
              <a:t> </a:t>
            </a:r>
            <a:r>
              <a:rPr lang="en-US" altLang="ja-JP" sz="1100" dirty="0">
                <a:latin typeface="AppleGothic"/>
                <a:ea typeface="AppleGothic"/>
                <a:cs typeface="AppleGothic"/>
              </a:rPr>
              <a:t>and</a:t>
            </a:r>
            <a:r>
              <a:rPr lang="ja-JP" altLang="en-US" sz="1100" dirty="0">
                <a:latin typeface="AppleGothic"/>
                <a:ea typeface="AppleGothic"/>
                <a:cs typeface="AppleGothic"/>
              </a:rPr>
              <a:t> </a:t>
            </a:r>
            <a:r>
              <a:rPr lang="ja-JP" altLang="ja-JP" sz="1100" dirty="0">
                <a:latin typeface="AppleGothic"/>
                <a:ea typeface="AppleGothic"/>
                <a:cs typeface="AppleGothic"/>
              </a:rPr>
              <a:t>y</a:t>
            </a:r>
            <a:r>
              <a:rPr lang="en-US" altLang="ja-JP" sz="1100" dirty="0">
                <a:latin typeface="AppleGothic"/>
                <a:ea typeface="AppleGothic"/>
                <a:cs typeface="AppleGothic"/>
              </a:rPr>
              <a:t>our</a:t>
            </a:r>
            <a:r>
              <a:rPr lang="ja-JP" altLang="en-US" sz="1100" dirty="0">
                <a:latin typeface="AppleGothic"/>
                <a:ea typeface="AppleGothic"/>
                <a:cs typeface="AppleGothic"/>
              </a:rPr>
              <a:t> </a:t>
            </a:r>
            <a:r>
              <a:rPr lang="en-US" altLang="ja-JP" sz="1100" dirty="0">
                <a:latin typeface="AppleGothic"/>
                <a:ea typeface="AppleGothic"/>
                <a:cs typeface="AppleGothic"/>
              </a:rPr>
              <a:t>memories</a:t>
            </a:r>
            <a:r>
              <a:rPr lang="ja-JP" altLang="en-US" sz="1100" dirty="0">
                <a:latin typeface="AppleGothic"/>
                <a:ea typeface="AppleGothic"/>
                <a:cs typeface="AppleGothic"/>
              </a:rPr>
              <a:t>.</a:t>
            </a:r>
            <a:r>
              <a:rPr lang="ja-JP" altLang="ja-JP" sz="1100" b="1" dirty="0">
                <a:latin typeface="AppleGothic"/>
                <a:ea typeface="AppleGothic"/>
                <a:cs typeface="AppleGothic"/>
              </a:rPr>
              <a:t> </a:t>
            </a:r>
            <a:r>
              <a:rPr lang="en-US" altLang="ja-JP" sz="1100" dirty="0">
                <a:latin typeface="AppleGothic"/>
                <a:ea typeface="AppleGothic"/>
                <a:cs typeface="AppleGothic"/>
              </a:rPr>
              <a:t>Why</a:t>
            </a:r>
            <a:r>
              <a:rPr lang="ja-JP" altLang="en-US" sz="1100" dirty="0">
                <a:latin typeface="AppleGothic"/>
                <a:ea typeface="AppleGothic"/>
                <a:cs typeface="AppleGothic"/>
              </a:rPr>
              <a:t> </a:t>
            </a:r>
            <a:r>
              <a:rPr lang="en-US" altLang="ja-JP" sz="1100" dirty="0">
                <a:latin typeface="AppleGothic"/>
                <a:ea typeface="AppleGothic"/>
                <a:cs typeface="AppleGothic"/>
              </a:rPr>
              <a:t>don</a:t>
            </a:r>
            <a:r>
              <a:rPr lang="fr-FR" altLang="ja-JP" sz="1100" dirty="0">
                <a:latin typeface="AppleGothic"/>
                <a:ea typeface="AppleGothic"/>
                <a:cs typeface="AppleGothic"/>
              </a:rPr>
              <a:t>’</a:t>
            </a:r>
            <a:r>
              <a:rPr lang="en-US" altLang="ja-JP" sz="1100" dirty="0">
                <a:latin typeface="AppleGothic"/>
                <a:ea typeface="AppleGothic"/>
                <a:cs typeface="AppleGothic"/>
              </a:rPr>
              <a:t>t</a:t>
            </a:r>
            <a:r>
              <a:rPr lang="ja-JP" altLang="en-US" sz="1100" dirty="0">
                <a:latin typeface="AppleGothic"/>
                <a:ea typeface="AppleGothic"/>
                <a:cs typeface="AppleGothic"/>
              </a:rPr>
              <a:t> </a:t>
            </a:r>
            <a:r>
              <a:rPr lang="en-US" altLang="ja-JP" sz="1100" dirty="0">
                <a:latin typeface="AppleGothic"/>
                <a:ea typeface="AppleGothic"/>
                <a:cs typeface="AppleGothic"/>
              </a:rPr>
              <a:t>you</a:t>
            </a:r>
            <a:r>
              <a:rPr lang="ja-JP" altLang="en-US" sz="1100" dirty="0">
                <a:latin typeface="AppleGothic"/>
                <a:ea typeface="AppleGothic"/>
                <a:cs typeface="AppleGothic"/>
              </a:rPr>
              <a:t> </a:t>
            </a:r>
            <a:r>
              <a:rPr lang="en-US" altLang="ja-JP" sz="1100" dirty="0">
                <a:latin typeface="AppleGothic"/>
                <a:ea typeface="AppleGothic"/>
                <a:cs typeface="AppleGothic"/>
              </a:rPr>
              <a:t>leave</a:t>
            </a:r>
            <a:r>
              <a:rPr lang="ja-JP" altLang="en-US" sz="1100" dirty="0">
                <a:latin typeface="AppleGothic"/>
                <a:ea typeface="AppleGothic"/>
                <a:cs typeface="AppleGothic"/>
              </a:rPr>
              <a:t> </a:t>
            </a:r>
            <a:r>
              <a:rPr lang="en-US" altLang="ja-JP" sz="1100" dirty="0">
                <a:latin typeface="AppleGothic"/>
                <a:ea typeface="AppleGothic"/>
                <a:cs typeface="AppleGothic"/>
              </a:rPr>
              <a:t>your</a:t>
            </a:r>
            <a:r>
              <a:rPr lang="ja-JP" altLang="en-US" sz="1100" dirty="0">
                <a:latin typeface="AppleGothic"/>
                <a:ea typeface="AppleGothic"/>
                <a:cs typeface="AppleGothic"/>
              </a:rPr>
              <a:t> </a:t>
            </a:r>
            <a:r>
              <a:rPr lang="en-US" altLang="ja-JP" sz="1100" dirty="0">
                <a:latin typeface="AppleGothic"/>
                <a:ea typeface="AppleGothic"/>
                <a:cs typeface="AppleGothic"/>
              </a:rPr>
              <a:t>memories?</a:t>
            </a:r>
          </a:p>
        </p:txBody>
      </p:sp>
      <p:sp>
        <p:nvSpPr>
          <p:cNvPr id="42" name="テキスト ボックス 41"/>
          <p:cNvSpPr txBox="1"/>
          <p:nvPr/>
        </p:nvSpPr>
        <p:spPr>
          <a:xfrm>
            <a:off x="6024262" y="2217821"/>
            <a:ext cx="2952345" cy="600164"/>
          </a:xfrm>
          <a:prstGeom prst="rect">
            <a:avLst/>
          </a:prstGeom>
          <a:noFill/>
        </p:spPr>
        <p:txBody>
          <a:bodyPr wrap="square" rtlCol="0">
            <a:spAutoFit/>
          </a:bodyPr>
          <a:lstStyle/>
          <a:p>
            <a:r>
              <a:rPr lang="en-US" altLang="ja-JP" sz="1100" dirty="0">
                <a:latin typeface="AppleGothic"/>
                <a:ea typeface="AppleGothic"/>
                <a:cs typeface="AppleGothic"/>
              </a:rPr>
              <a:t>We have resources and information for tracing family routes in Mio. Please contact the museum for more information.</a:t>
            </a:r>
            <a:endParaRPr kumimoji="1" lang="ja-JP" altLang="en-US" sz="1100" dirty="0">
              <a:latin typeface="AppleGothic"/>
              <a:ea typeface="AppleGothic"/>
              <a:cs typeface="AppleGothic"/>
            </a:endParaRPr>
          </a:p>
        </p:txBody>
      </p:sp>
      <p:sp>
        <p:nvSpPr>
          <p:cNvPr id="45" name="テキスト ボックス 44"/>
          <p:cNvSpPr txBox="1"/>
          <p:nvPr/>
        </p:nvSpPr>
        <p:spPr>
          <a:xfrm>
            <a:off x="7620253" y="4955548"/>
            <a:ext cx="1356354" cy="523220"/>
          </a:xfrm>
          <a:prstGeom prst="rect">
            <a:avLst/>
          </a:prstGeom>
          <a:noFill/>
        </p:spPr>
        <p:txBody>
          <a:bodyPr wrap="square" rtlCol="0">
            <a:spAutoFit/>
          </a:bodyPr>
          <a:lstStyle/>
          <a:p>
            <a:r>
              <a:rPr kumimoji="1" lang="en-US" altLang="ja-JP" sz="2800" b="1" dirty="0">
                <a:solidFill>
                  <a:srgbClr val="3366FF"/>
                </a:solidFill>
                <a:latin typeface="Savoye LET Plain:1.0"/>
                <a:ea typeface="ＭＳ 明朝"/>
                <a:cs typeface="Savoye LET Plain:1.0"/>
              </a:rPr>
              <a:t>Café Maple</a:t>
            </a:r>
            <a:endParaRPr kumimoji="1" lang="ja-JP" altLang="en-US" sz="2800" b="1" dirty="0">
              <a:solidFill>
                <a:srgbClr val="3366FF"/>
              </a:solidFill>
              <a:latin typeface="Savoye LET Plain:1.0"/>
              <a:ea typeface="ＭＳ 明朝"/>
              <a:cs typeface="Savoye LET Plain:1.0"/>
            </a:endParaRPr>
          </a:p>
        </p:txBody>
      </p:sp>
      <p:pic>
        <p:nvPicPr>
          <p:cNvPr id="46" name="図 45" descr="IMG_7068.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66808" y="1057728"/>
            <a:ext cx="1365846" cy="910342"/>
          </a:xfrm>
          <a:prstGeom prst="rect">
            <a:avLst/>
          </a:prstGeom>
          <a:solidFill>
            <a:srgbClr val="FFFFFF">
              <a:shade val="85000"/>
            </a:srgbClr>
          </a:solidFill>
          <a:ln w="19050" cap="sq" cmpd="sng">
            <a:solidFill>
              <a:srgbClr val="0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テキスト ボックス 2"/>
          <p:cNvSpPr txBox="1"/>
          <p:nvPr/>
        </p:nvSpPr>
        <p:spPr>
          <a:xfrm>
            <a:off x="2866896" y="1432598"/>
            <a:ext cx="3176322" cy="877163"/>
          </a:xfrm>
          <a:prstGeom prst="rect">
            <a:avLst/>
          </a:prstGeom>
          <a:noFill/>
        </p:spPr>
        <p:txBody>
          <a:bodyPr wrap="square" rtlCol="0">
            <a:spAutoFit/>
          </a:bodyPr>
          <a:lstStyle/>
          <a:p>
            <a:r>
              <a:rPr lang="en-US" altLang="ja-JP" sz="1100" dirty="0" err="1">
                <a:solidFill>
                  <a:srgbClr val="0000FF"/>
                </a:solidFill>
                <a:latin typeface="AppleGothic"/>
                <a:ea typeface="AppleGothic"/>
                <a:cs typeface="AppleGothic"/>
              </a:rPr>
              <a:t>Suguru</a:t>
            </a:r>
            <a:r>
              <a:rPr lang="en-US" altLang="ja-JP" sz="1100" dirty="0">
                <a:solidFill>
                  <a:srgbClr val="0000FF"/>
                </a:solidFill>
                <a:latin typeface="AppleGothic"/>
                <a:ea typeface="AppleGothic"/>
                <a:cs typeface="AppleGothic"/>
              </a:rPr>
              <a:t> Noda </a:t>
            </a:r>
            <a:r>
              <a:rPr lang="en-US" altLang="ja-JP" sz="800" dirty="0">
                <a:latin typeface="AppleGothic"/>
                <a:ea typeface="AppleGothic"/>
                <a:cs typeface="AppleGothic"/>
              </a:rPr>
              <a:t>“Former owner of this house”</a:t>
            </a:r>
          </a:p>
          <a:p>
            <a:r>
              <a:rPr kumimoji="1" lang="en-US" altLang="ja-JP" sz="1000" dirty="0">
                <a:latin typeface="AppleGothic"/>
                <a:ea typeface="AppleGothic"/>
                <a:cs typeface="AppleGothic"/>
              </a:rPr>
              <a:t> He was born in Canada in 1923 and stayed until he came back to Japan in 1928.</a:t>
            </a:r>
            <a:r>
              <a:rPr lang="en-US" altLang="ja-JP" sz="1000" dirty="0">
                <a:latin typeface="AppleGothic"/>
                <a:ea typeface="AppleGothic"/>
                <a:cs typeface="AppleGothic"/>
              </a:rPr>
              <a:t> He</a:t>
            </a:r>
            <a:r>
              <a:rPr kumimoji="1" lang="en-US" altLang="ja-JP" sz="1000" dirty="0">
                <a:latin typeface="AppleGothic"/>
                <a:ea typeface="AppleGothic"/>
                <a:cs typeface="AppleGothic"/>
              </a:rPr>
              <a:t> returned to Mio in glory, and </a:t>
            </a:r>
            <a:r>
              <a:rPr lang="en-US" altLang="ja-JP" sz="1000" dirty="0">
                <a:latin typeface="AppleGothic"/>
                <a:ea typeface="AppleGothic"/>
                <a:cs typeface="AppleGothic"/>
              </a:rPr>
              <a:t>living in</a:t>
            </a:r>
            <a:r>
              <a:rPr kumimoji="1" lang="en-US" altLang="ja-JP" sz="1000" dirty="0">
                <a:latin typeface="AppleGothic"/>
                <a:ea typeface="AppleGothic"/>
                <a:cs typeface="AppleGothic"/>
              </a:rPr>
              <a:t> a house there was the ultimate dream for many migrants in those days.</a:t>
            </a:r>
            <a:endParaRPr kumimoji="1" lang="ja-JP" altLang="en-US" sz="1000" dirty="0">
              <a:latin typeface="AppleGothic"/>
              <a:ea typeface="AppleGothic"/>
              <a:cs typeface="AppleGothic"/>
            </a:endParaRPr>
          </a:p>
        </p:txBody>
      </p:sp>
      <p:sp>
        <p:nvSpPr>
          <p:cNvPr id="8" name="テキスト ボックス 7"/>
          <p:cNvSpPr txBox="1"/>
          <p:nvPr/>
        </p:nvSpPr>
        <p:spPr>
          <a:xfrm>
            <a:off x="171451" y="5140150"/>
            <a:ext cx="2995314" cy="1492716"/>
          </a:xfrm>
          <a:prstGeom prst="rect">
            <a:avLst/>
          </a:prstGeom>
          <a:noFill/>
        </p:spPr>
        <p:txBody>
          <a:bodyPr wrap="square" rtlCol="0">
            <a:spAutoFit/>
          </a:bodyPr>
          <a:lstStyle/>
          <a:p>
            <a:r>
              <a:rPr kumimoji="1" lang="en-US" altLang="ja-JP" sz="1100" dirty="0">
                <a:solidFill>
                  <a:srgbClr val="FF0000"/>
                </a:solidFill>
                <a:latin typeface="AppleGothic"/>
                <a:ea typeface="AppleGothic"/>
                <a:cs typeface="AppleGothic"/>
              </a:rPr>
              <a:t>About</a:t>
            </a:r>
            <a:r>
              <a:rPr kumimoji="1" lang="ja-JP" altLang="en-US" sz="1100" dirty="0">
                <a:solidFill>
                  <a:srgbClr val="FF0000"/>
                </a:solidFill>
                <a:latin typeface="AppleGothic"/>
                <a:ea typeface="AppleGothic"/>
                <a:cs typeface="AppleGothic"/>
              </a:rPr>
              <a:t> </a:t>
            </a:r>
            <a:r>
              <a:rPr lang="en-US" altLang="ja-JP" sz="1100" dirty="0">
                <a:solidFill>
                  <a:srgbClr val="FF0000"/>
                </a:solidFill>
                <a:latin typeface="AppleGothic"/>
                <a:ea typeface="AppleGothic"/>
                <a:cs typeface="AppleGothic"/>
              </a:rPr>
              <a:t>Architecture in Mio</a:t>
            </a:r>
          </a:p>
          <a:p>
            <a:r>
              <a:rPr lang="en-US" altLang="ja-JP" sz="1000" dirty="0">
                <a:latin typeface="AppleGothic"/>
                <a:ea typeface="AppleGothic"/>
                <a:cs typeface="AppleGothic"/>
              </a:rPr>
              <a:t>According to Mio’s records, thanks to the money sent by the family members in Canada, many villagers built new houses or extended their own houses. This brought  a great  change in scenery of the village. There was a trend to build houses with reinforced concrete, instead of wood, or even to paint </a:t>
            </a:r>
            <a:r>
              <a:rPr lang="ja-JP" altLang="en-US" sz="1000" dirty="0">
                <a:latin typeface="AppleGothic"/>
                <a:ea typeface="AppleGothic"/>
                <a:cs typeface="AppleGothic"/>
              </a:rPr>
              <a:t> </a:t>
            </a:r>
            <a:r>
              <a:rPr lang="en-US" altLang="ja-JP" sz="1000" dirty="0">
                <a:latin typeface="AppleGothic"/>
                <a:ea typeface="AppleGothic"/>
                <a:cs typeface="AppleGothic"/>
              </a:rPr>
              <a:t>the walls of traditional wooden houses. It was a great novelty back then.</a:t>
            </a:r>
            <a:endParaRPr kumimoji="1" lang="ja-JP" altLang="en-US" sz="1000" dirty="0">
              <a:latin typeface="AppleGothic"/>
              <a:ea typeface="AppleGothic"/>
              <a:cs typeface="AppleGothic"/>
            </a:endParaRPr>
          </a:p>
        </p:txBody>
      </p:sp>
      <p:sp>
        <p:nvSpPr>
          <p:cNvPr id="12" name="テキスト ボックス 11"/>
          <p:cNvSpPr txBox="1"/>
          <p:nvPr/>
        </p:nvSpPr>
        <p:spPr>
          <a:xfrm>
            <a:off x="3142779" y="5235348"/>
            <a:ext cx="2784453" cy="1184940"/>
          </a:xfrm>
          <a:prstGeom prst="rect">
            <a:avLst/>
          </a:prstGeom>
          <a:noFill/>
        </p:spPr>
        <p:txBody>
          <a:bodyPr wrap="square" rtlCol="0">
            <a:spAutoFit/>
          </a:bodyPr>
          <a:lstStyle/>
          <a:p>
            <a:r>
              <a:rPr kumimoji="1" lang="en-US" altLang="ja-JP" sz="1100" dirty="0">
                <a:solidFill>
                  <a:srgbClr val="0000FF"/>
                </a:solidFill>
                <a:latin typeface="AppleGothic"/>
                <a:ea typeface="AppleGothic"/>
                <a:cs typeface="AppleGothic"/>
              </a:rPr>
              <a:t>Vancouver Asahi </a:t>
            </a:r>
          </a:p>
          <a:p>
            <a:r>
              <a:rPr lang="en-US" altLang="en-US" sz="1000" dirty="0">
                <a:latin typeface="AppleGothic"/>
                <a:ea typeface="AppleGothic"/>
                <a:cs typeface="AppleGothic"/>
              </a:rPr>
              <a:t>The Asahi was a Japanese Canadian baseball team established in 1914.</a:t>
            </a:r>
            <a:r>
              <a:rPr lang="ja-JP" altLang="en-US" sz="1000" dirty="0">
                <a:latin typeface="AppleGothic"/>
                <a:ea typeface="AppleGothic"/>
                <a:cs typeface="AppleGothic"/>
              </a:rPr>
              <a:t> </a:t>
            </a:r>
            <a:r>
              <a:rPr lang="en-US" altLang="ja-JP" sz="1000" dirty="0" err="1">
                <a:latin typeface="AppleGothic"/>
                <a:ea typeface="AppleGothic"/>
                <a:cs typeface="AppleGothic"/>
              </a:rPr>
              <a:t>Tameo</a:t>
            </a:r>
            <a:r>
              <a:rPr lang="ja-JP" altLang="en-US" sz="1000" dirty="0">
                <a:latin typeface="AppleGothic"/>
                <a:ea typeface="AppleGothic"/>
                <a:cs typeface="AppleGothic"/>
              </a:rPr>
              <a:t> </a:t>
            </a:r>
            <a:r>
              <a:rPr lang="en-US" altLang="ja-JP" sz="1000" dirty="0">
                <a:latin typeface="AppleGothic"/>
                <a:ea typeface="AppleGothic"/>
                <a:cs typeface="AppleGothic"/>
              </a:rPr>
              <a:t>Noda</a:t>
            </a:r>
            <a:r>
              <a:rPr lang="ja-JP" altLang="en-US" sz="1000" dirty="0">
                <a:latin typeface="AppleGothic"/>
                <a:ea typeface="AppleGothic"/>
                <a:cs typeface="AppleGothic"/>
              </a:rPr>
              <a:t> </a:t>
            </a:r>
            <a:r>
              <a:rPr lang="en-US" altLang="ja-JP" sz="1000" dirty="0">
                <a:latin typeface="AppleGothic"/>
                <a:ea typeface="AppleGothic"/>
                <a:cs typeface="AppleGothic"/>
              </a:rPr>
              <a:t>who</a:t>
            </a:r>
            <a:r>
              <a:rPr lang="ja-JP" altLang="en-US" sz="1000" dirty="0">
                <a:latin typeface="AppleGothic"/>
                <a:ea typeface="AppleGothic"/>
                <a:cs typeface="AppleGothic"/>
              </a:rPr>
              <a:t> </a:t>
            </a:r>
            <a:r>
              <a:rPr lang="en-US" altLang="ja-JP" sz="1000" dirty="0">
                <a:latin typeface="AppleGothic"/>
                <a:ea typeface="AppleGothic"/>
                <a:cs typeface="AppleGothic"/>
              </a:rPr>
              <a:t>was</a:t>
            </a:r>
            <a:r>
              <a:rPr lang="ja-JP" altLang="en-US" sz="1000" dirty="0">
                <a:latin typeface="AppleGothic"/>
                <a:ea typeface="AppleGothic"/>
                <a:cs typeface="AppleGothic"/>
              </a:rPr>
              <a:t> </a:t>
            </a:r>
            <a:r>
              <a:rPr lang="en-US" altLang="ja-JP" sz="1000" dirty="0">
                <a:latin typeface="AppleGothic"/>
                <a:ea typeface="AppleGothic"/>
                <a:cs typeface="AppleGothic"/>
              </a:rPr>
              <a:t>from</a:t>
            </a:r>
            <a:r>
              <a:rPr lang="ja-JP" altLang="en-US" sz="1000" dirty="0">
                <a:latin typeface="AppleGothic"/>
                <a:ea typeface="AppleGothic"/>
                <a:cs typeface="AppleGothic"/>
              </a:rPr>
              <a:t> </a:t>
            </a:r>
            <a:r>
              <a:rPr lang="en-US" altLang="ja-JP" sz="1000" dirty="0">
                <a:latin typeface="AppleGothic"/>
                <a:ea typeface="AppleGothic"/>
                <a:cs typeface="AppleGothic"/>
              </a:rPr>
              <a:t>this</a:t>
            </a:r>
            <a:r>
              <a:rPr lang="ja-JP" altLang="en-US" sz="1000" dirty="0">
                <a:latin typeface="AppleGothic"/>
                <a:ea typeface="AppleGothic"/>
                <a:cs typeface="AppleGothic"/>
              </a:rPr>
              <a:t> </a:t>
            </a:r>
            <a:r>
              <a:rPr lang="en-US" altLang="ja-JP" sz="1000" dirty="0">
                <a:latin typeface="AppleGothic"/>
                <a:ea typeface="AppleGothic"/>
                <a:cs typeface="AppleGothic"/>
              </a:rPr>
              <a:t>house</a:t>
            </a:r>
            <a:r>
              <a:rPr lang="ja-JP" altLang="en-US" sz="1000" dirty="0">
                <a:latin typeface="AppleGothic"/>
                <a:ea typeface="AppleGothic"/>
                <a:cs typeface="AppleGothic"/>
              </a:rPr>
              <a:t> </a:t>
            </a:r>
            <a:r>
              <a:rPr lang="en-US" altLang="ja-JP" sz="1000" dirty="0">
                <a:latin typeface="AppleGothic"/>
                <a:ea typeface="AppleGothic"/>
                <a:cs typeface="AppleGothic"/>
              </a:rPr>
              <a:t>was inducted into Canadian Baseball Hall of Fame. He was second generation Japanese-Canadian. He was laid to rest in </a:t>
            </a:r>
            <a:r>
              <a:rPr lang="en-US" altLang="ja-JP" sz="1000" dirty="0" err="1">
                <a:latin typeface="AppleGothic"/>
                <a:ea typeface="AppleGothic"/>
                <a:cs typeface="AppleGothic"/>
              </a:rPr>
              <a:t>Hozenji</a:t>
            </a:r>
            <a:r>
              <a:rPr lang="ja-JP" altLang="en-US" sz="1000" dirty="0">
                <a:latin typeface="AppleGothic"/>
                <a:ea typeface="AppleGothic"/>
                <a:cs typeface="AppleGothic"/>
              </a:rPr>
              <a:t> </a:t>
            </a:r>
            <a:r>
              <a:rPr lang="en-US" altLang="ja-JP" sz="1000" dirty="0">
                <a:latin typeface="AppleGothic"/>
                <a:ea typeface="AppleGothic"/>
                <a:cs typeface="AppleGothic"/>
              </a:rPr>
              <a:t>temple</a:t>
            </a:r>
            <a:r>
              <a:rPr lang="ja-JP" altLang="en-US" sz="1000" dirty="0">
                <a:latin typeface="AppleGothic"/>
                <a:ea typeface="AppleGothic"/>
                <a:cs typeface="AppleGothic"/>
              </a:rPr>
              <a:t> </a:t>
            </a:r>
            <a:r>
              <a:rPr lang="en-US" altLang="ja-JP" sz="1000" dirty="0">
                <a:latin typeface="AppleGothic"/>
                <a:ea typeface="AppleGothic"/>
                <a:cs typeface="AppleGothic"/>
              </a:rPr>
              <a:t>in</a:t>
            </a:r>
            <a:r>
              <a:rPr lang="ja-JP" altLang="en-US" sz="1000" dirty="0">
                <a:latin typeface="AppleGothic"/>
                <a:ea typeface="AppleGothic"/>
                <a:cs typeface="AppleGothic"/>
              </a:rPr>
              <a:t> </a:t>
            </a:r>
            <a:r>
              <a:rPr lang="en-US" altLang="ja-JP" sz="1000" dirty="0">
                <a:latin typeface="AppleGothic"/>
                <a:ea typeface="AppleGothic"/>
                <a:cs typeface="AppleGothic"/>
              </a:rPr>
              <a:t>Mio</a:t>
            </a:r>
            <a:r>
              <a:rPr lang="ja-JP" altLang="en-US" sz="1000" dirty="0">
                <a:latin typeface="AppleGothic"/>
                <a:ea typeface="AppleGothic"/>
                <a:cs typeface="AppleGothic"/>
              </a:rPr>
              <a:t> </a:t>
            </a:r>
            <a:r>
              <a:rPr lang="en-US" altLang="ja-JP" sz="1000" dirty="0">
                <a:latin typeface="AppleGothic"/>
                <a:ea typeface="AppleGothic"/>
                <a:cs typeface="AppleGothic"/>
              </a:rPr>
              <a:t>and</a:t>
            </a:r>
            <a:r>
              <a:rPr lang="ja-JP" altLang="en-US" sz="1000" dirty="0">
                <a:latin typeface="AppleGothic"/>
                <a:ea typeface="AppleGothic"/>
                <a:cs typeface="AppleGothic"/>
              </a:rPr>
              <a:t> </a:t>
            </a:r>
            <a:r>
              <a:rPr lang="en-US" altLang="ja-JP" sz="1000" dirty="0" err="1">
                <a:latin typeface="AppleGothic"/>
                <a:ea typeface="AppleGothic"/>
                <a:cs typeface="AppleGothic"/>
              </a:rPr>
              <a:t>Yasukuni</a:t>
            </a:r>
            <a:r>
              <a:rPr lang="ja-JP" altLang="en-US" sz="1000" dirty="0">
                <a:latin typeface="AppleGothic"/>
                <a:ea typeface="AppleGothic"/>
                <a:cs typeface="AppleGothic"/>
              </a:rPr>
              <a:t> </a:t>
            </a:r>
            <a:r>
              <a:rPr lang="en-US" altLang="ja-JP" sz="1000" dirty="0">
                <a:latin typeface="AppleGothic"/>
                <a:ea typeface="AppleGothic"/>
                <a:cs typeface="AppleGothic"/>
              </a:rPr>
              <a:t>shrine</a:t>
            </a:r>
            <a:r>
              <a:rPr lang="ja-JP" altLang="en-US" sz="1000" dirty="0">
                <a:latin typeface="AppleGothic"/>
                <a:ea typeface="AppleGothic"/>
                <a:cs typeface="AppleGothic"/>
              </a:rPr>
              <a:t> </a:t>
            </a:r>
            <a:r>
              <a:rPr lang="en-US" altLang="ja-JP" sz="1000" dirty="0">
                <a:latin typeface="AppleGothic"/>
                <a:ea typeface="AppleGothic"/>
                <a:cs typeface="AppleGothic"/>
              </a:rPr>
              <a:t>in</a:t>
            </a:r>
            <a:r>
              <a:rPr lang="ja-JP" altLang="en-US" sz="1000" dirty="0">
                <a:latin typeface="AppleGothic"/>
                <a:ea typeface="AppleGothic"/>
                <a:cs typeface="AppleGothic"/>
              </a:rPr>
              <a:t> </a:t>
            </a:r>
            <a:r>
              <a:rPr lang="en-US" altLang="ja-JP" sz="1000" dirty="0">
                <a:latin typeface="AppleGothic"/>
                <a:ea typeface="AppleGothic"/>
                <a:cs typeface="AppleGothic"/>
              </a:rPr>
              <a:t>Tokyo.</a:t>
            </a:r>
            <a:endParaRPr lang="en-US" altLang="en-US" sz="1000" dirty="0">
              <a:latin typeface="AppleGothic"/>
              <a:ea typeface="AppleGothic"/>
              <a:cs typeface="AppleGothic"/>
            </a:endParaRPr>
          </a:p>
        </p:txBody>
      </p:sp>
      <p:pic>
        <p:nvPicPr>
          <p:cNvPr id="13" name="図 12" descr="IMG_6203.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1451" y="697009"/>
            <a:ext cx="2510096" cy="2816231"/>
          </a:xfrm>
          <a:prstGeom prst="rect">
            <a:avLst/>
          </a:prstGeom>
        </p:spPr>
      </p:pic>
      <p:pic>
        <p:nvPicPr>
          <p:cNvPr id="15" name="図 14" descr="IMG_7439.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43218" y="3525057"/>
            <a:ext cx="1642507" cy="1231325"/>
          </a:xfrm>
          <a:prstGeom prst="rect">
            <a:avLst/>
          </a:prstGeom>
          <a:solidFill>
            <a:srgbClr val="FFFFFF">
              <a:shade val="85000"/>
            </a:srgbClr>
          </a:solidFill>
          <a:ln w="19050" cap="sq" cmpd="sng">
            <a:solidFill>
              <a:srgbClr val="0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図 15" descr="IMG_7512.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55397" y="3039271"/>
            <a:ext cx="1316246" cy="1754665"/>
          </a:xfrm>
          <a:prstGeom prst="rect">
            <a:avLst/>
          </a:prstGeom>
          <a:solidFill>
            <a:srgbClr val="FFFFFF">
              <a:shade val="85000"/>
            </a:srgbClr>
          </a:solidFill>
          <a:ln w="19050" cap="sq" cmpd="sng">
            <a:solidFill>
              <a:srgbClr val="0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テキスト ボックス 16"/>
          <p:cNvSpPr txBox="1"/>
          <p:nvPr/>
        </p:nvSpPr>
        <p:spPr>
          <a:xfrm>
            <a:off x="6043218" y="3030949"/>
            <a:ext cx="1661464" cy="461665"/>
          </a:xfrm>
          <a:prstGeom prst="rect">
            <a:avLst/>
          </a:prstGeom>
          <a:noFill/>
        </p:spPr>
        <p:txBody>
          <a:bodyPr wrap="square" rtlCol="0">
            <a:spAutoFit/>
          </a:bodyPr>
          <a:lstStyle/>
          <a:p>
            <a:r>
              <a:rPr kumimoji="1" lang="en-US" altLang="ja-JP" sz="1200" dirty="0">
                <a:latin typeface="AppleGothic"/>
                <a:ea typeface="AppleGothic"/>
                <a:cs typeface="AppleGothic"/>
              </a:rPr>
              <a:t>Find your</a:t>
            </a:r>
            <a:r>
              <a:rPr kumimoji="1" lang="ja-JP" altLang="en-US" sz="1200" dirty="0">
                <a:latin typeface="AppleGothic"/>
                <a:ea typeface="AppleGothic"/>
                <a:cs typeface="AppleGothic"/>
              </a:rPr>
              <a:t> </a:t>
            </a:r>
            <a:r>
              <a:rPr kumimoji="1" lang="en-US" altLang="ja-JP" sz="1200" dirty="0">
                <a:latin typeface="AppleGothic"/>
                <a:ea typeface="AppleGothic"/>
                <a:cs typeface="AppleGothic"/>
              </a:rPr>
              <a:t>family’s         routes and histories</a:t>
            </a:r>
            <a:endParaRPr kumimoji="1" lang="ja-JP" altLang="en-US" sz="1200" dirty="0">
              <a:latin typeface="AppleGothic"/>
              <a:ea typeface="AppleGothic"/>
              <a:cs typeface="AppleGothic"/>
            </a:endParaRPr>
          </a:p>
        </p:txBody>
      </p:sp>
    </p:spTree>
    <p:extLst>
      <p:ext uri="{BB962C8B-B14F-4D97-AF65-F5344CB8AC3E}">
        <p14:creationId xmlns:p14="http://schemas.microsoft.com/office/powerpoint/2010/main" val="2530931700"/>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82251</TotalTime>
  <Words>514</Words>
  <Application>Microsoft Office PowerPoint</Application>
  <PresentationFormat>画面に合わせる (4:3)</PresentationFormat>
  <Paragraphs>43</Paragraphs>
  <Slides>2</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Apple Symbols</vt:lpstr>
      <vt:lpstr>AppleGothic</vt:lpstr>
      <vt:lpstr>Savoye LET Plain:1.0</vt:lpstr>
      <vt:lpstr>ヒラギノ角ゴ StdN W8</vt:lpstr>
      <vt:lpstr>Arial</vt:lpstr>
      <vt:lpstr>Calibri</vt:lpstr>
      <vt:lpstr>ホワイト</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村上 ほのか</dc:creator>
  <cp:lastModifiedBy>Ayaka Yamaguchi</cp:lastModifiedBy>
  <cp:revision>89</cp:revision>
  <dcterms:created xsi:type="dcterms:W3CDTF">2019-04-22T12:18:44Z</dcterms:created>
  <dcterms:modified xsi:type="dcterms:W3CDTF">2019-09-14T17:04:44Z</dcterms:modified>
</cp:coreProperties>
</file>